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2" r:id="rId19"/>
    <p:sldId id="284" r:id="rId20"/>
    <p:sldId id="296" r:id="rId21"/>
    <p:sldId id="297" r:id="rId22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64AF-13B3-4CFB-9CC5-C99F69794B96}">
          <p14:sldIdLst>
            <p14:sldId id="257"/>
            <p14:sldId id="258"/>
            <p14:sldId id="259"/>
            <p14:sldId id="260"/>
            <p14:sldId id="261"/>
            <p14:sldId id="262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2"/>
            <p14:sldId id="284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BB3"/>
    <a:srgbClr val="3C414B"/>
    <a:srgbClr val="CD6496"/>
    <a:srgbClr val="C84650"/>
    <a:srgbClr val="CD644B"/>
    <a:srgbClr val="008C7D"/>
    <a:srgbClr val="73B973"/>
    <a:srgbClr val="46468C"/>
    <a:srgbClr val="3CB4F0"/>
    <a:srgbClr val="28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71" autoAdjust="0"/>
  </p:normalViewPr>
  <p:slideViewPr>
    <p:cSldViewPr>
      <p:cViewPr varScale="1">
        <p:scale>
          <a:sx n="136" d="100"/>
          <a:sy n="136" d="100"/>
        </p:scale>
        <p:origin x="792" y="120"/>
      </p:cViewPr>
      <p:guideLst>
        <p:guide orient="horz" pos="2160"/>
        <p:guide pos="2880"/>
        <p:guide orient="horz" pos="53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56C4-9B4B-4DF0-87D5-6DC955E59D8C}" type="datetimeFigureOut">
              <a:rPr lang="en-AU" smtClean="0">
                <a:latin typeface="Arial" panose="020B0604020202020204" pitchFamily="34" charset="0"/>
              </a:rPr>
              <a:t>12/01/2021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36E0-63D3-42CE-9ECF-FCC133243C6C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AA3BE-6791-4D0E-8C95-6EB6A90104B9}" type="datetimeFigureOut">
              <a:rPr lang="en-AU" smtClean="0"/>
              <a:pPr/>
              <a:t>12/01/2021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6DCCF6-D9C2-48FD-8F21-0DCA7B2A46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DCCF6-D9C2-48FD-8F21-0DCA7B2A466C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583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024DD1-F817-49E8-8C52-E99C464E39F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3E894-D2A5-4E47-A723-E90C38CCC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B30A0B-4E3A-4195-8190-476B8287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0AE14-CAD9-41D7-9249-11C413AD364B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29472B-E81D-447E-BF29-4F041684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823507-1CB7-4AAD-9D87-14F7110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87E67-CE18-47E0-A3FF-9DF797CF4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AA657-B6C6-4E20-B6D5-F18F8D3A1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4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DB0D7-43D7-4E37-A212-6C9100BA2D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6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32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4ABB3-36F7-41E5-A3CA-2A539D5B341C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9DA45-DE3C-4D21-B186-3A1D29772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BBFBB0-27F2-4B07-BB6D-DD267AE8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080AF9-7958-4A47-AB7D-77047E09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7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A885A-5620-4B06-B11D-13F977A33336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7BEDD-503B-4047-B7BF-9AC829EF9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DD0857-758D-40F4-846E-27F0EEF37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412DAA-EC08-4872-9643-E249BF39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3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B23924-7BF4-4BE9-A852-A222E678C5A4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A7E3C-36F4-4AB6-84F5-91C692D0E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F36841-0414-476A-85FC-494397547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C846B7-B6BC-4B7F-AD65-09A352493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6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50A316-2A31-4D0D-9AA0-38842B2022C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A89C5-6405-4049-9AC7-EFD564C1F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AC521F-22B8-49F0-BF02-BC63478D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D756137-E79B-4125-9251-A46B5100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98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3AA8F-AA9C-4003-9920-84D09C93DF46}"/>
              </a:ext>
            </a:extLst>
          </p:cNvPr>
          <p:cNvSpPr/>
          <p:nvPr userDrawn="1"/>
        </p:nvSpPr>
        <p:spPr>
          <a:xfrm>
            <a:off x="-2455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2164-8F58-426D-B0E0-DCDA4FB4B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12D-5F14-4FC4-A428-5FAEBF1D8A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7AFA0-91AB-4260-AA00-DF37BEF7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5AB0CB-E3F8-4FDC-9EDF-5E5A80972E21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70080-42E1-46B8-A8B3-DEC9486A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5BF9D2-9295-44E2-BE1C-A446E38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F342E-82EA-4D71-A436-616A7332A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78F8E-E240-43FB-8867-7DBAB0BDBB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8150B-7145-4B0C-8559-C5D63012D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C2389-841A-419C-A905-7E89124EA146}"/>
              </a:ext>
            </a:extLst>
          </p:cNvPr>
          <p:cNvSpPr/>
          <p:nvPr userDrawn="1"/>
        </p:nvSpPr>
        <p:spPr>
          <a:xfrm>
            <a:off x="-43010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168ADB-4889-45D7-9955-E972BF78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7E3CC0-5353-405D-BF07-F3A4830A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0FD9FB-F7EE-4436-9F2F-3EF9E2983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0C4D-F17B-48CC-B08B-6FAC3FE20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E9378-AD98-452F-8893-EDC906606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2E947A-2961-4F9B-B9F0-BAF893C7CB8C}"/>
              </a:ext>
            </a:extLst>
          </p:cNvPr>
          <p:cNvSpPr/>
          <p:nvPr userDrawn="1"/>
        </p:nvSpPr>
        <p:spPr>
          <a:xfrm>
            <a:off x="-3958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26589-890E-403F-9F13-9298125B7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C2AEE-2B97-4077-B607-4D6E6BD7E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668D5-4EE3-4B55-8C76-AE01407F6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87397A-F948-43E0-B8DC-23016894D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FA80-6E95-461C-A6A9-ED445A557E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30E60-6CB6-4204-BD2F-C6ECDEB1DA7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14" r:id="rId11"/>
    <p:sldLayoutId id="2147483739" r:id="rId12"/>
    <p:sldLayoutId id="214748371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</a:schemeClr>
          </a:solidFill>
          <a:effectLst/>
          <a:latin typeface="Rockwell" panose="02060603020205020403" pitchFamily="18" charset="0"/>
          <a:ea typeface="Fira Sans SemiBold" panose="020B0603050000020004" pitchFamily="34" charset="0"/>
          <a:cs typeface="Open Sans" panose="020B0606030504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n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4pPr>
      <a:lvl5pPr marL="1343025" indent="-269875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tometry.org.au/find-an-optometrist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visionforlife.com.au/vision-problems/amd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32CC-DBAE-4B07-9B88-2D060740B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939902"/>
            <a:ext cx="6480720" cy="576064"/>
          </a:xfrm>
        </p:spPr>
        <p:txBody>
          <a:bodyPr/>
          <a:lstStyle/>
          <a:p>
            <a:r>
              <a:rPr lang="en-AU" dirty="0"/>
              <a:t>Age-related macular degeneration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EBFA3-636A-44A9-9F23-06F38BEE0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43958"/>
            <a:ext cx="6480720" cy="385286"/>
          </a:xfrm>
        </p:spPr>
        <p:txBody>
          <a:bodyPr/>
          <a:lstStyle/>
          <a:p>
            <a:r>
              <a:rPr lang="en-AU" dirty="0"/>
              <a:t>(AMD)</a:t>
            </a:r>
          </a:p>
        </p:txBody>
      </p:sp>
    </p:spTree>
    <p:extLst>
      <p:ext uri="{BB962C8B-B14F-4D97-AF65-F5344CB8AC3E}">
        <p14:creationId xmlns:p14="http://schemas.microsoft.com/office/powerpoint/2010/main" val="211181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A8FF-A392-4614-8602-9E673409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Tests for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F9AC-A4C7-4C5C-8FE4-5B9120D0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Ophthalmoscopy</a:t>
            </a:r>
          </a:p>
          <a:p>
            <a:r>
              <a:rPr lang="en-AU" dirty="0"/>
              <a:t>instruments which enable an optometrist to see the retina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The </a:t>
            </a:r>
            <a:r>
              <a:rPr lang="en-AU" b="1" dirty="0" err="1"/>
              <a:t>Amsler</a:t>
            </a:r>
            <a:r>
              <a:rPr lang="en-AU" b="1" dirty="0"/>
              <a:t> grid</a:t>
            </a:r>
          </a:p>
          <a:p>
            <a:r>
              <a:rPr lang="en-AU" dirty="0"/>
              <a:t>can be used at home for self monitoring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OCT (optical coherence tomography) machine </a:t>
            </a:r>
          </a:p>
        </p:txBody>
      </p:sp>
    </p:spTree>
    <p:extLst>
      <p:ext uri="{BB962C8B-B14F-4D97-AF65-F5344CB8AC3E}">
        <p14:creationId xmlns:p14="http://schemas.microsoft.com/office/powerpoint/2010/main" val="167973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BA05-5DED-4A8E-9FB0-876C6DA6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Amsler</a:t>
            </a:r>
            <a:r>
              <a:rPr lang="en-AU" dirty="0"/>
              <a:t>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AE507-0CBC-4965-B40D-FECDD190D0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AU" dirty="0"/>
              <a:t>Tests to see if any lines are distorted or missing</a:t>
            </a:r>
          </a:p>
          <a:p>
            <a:endParaRPr lang="en-AU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258F443-D5F3-4497-B705-D011F1A8911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83469" y="1100137"/>
          <a:ext cx="272891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728196" imgH="2819644" progId="MSPhotoEd.3">
                  <p:embed/>
                </p:oleObj>
              </mc:Choice>
              <mc:Fallback>
                <p:oleObj name="Photo Editor Photo" r:id="rId2" imgW="2728196" imgH="2819644" progId="MSPhotoEd.3">
                  <p:embed/>
                  <p:pic>
                    <p:nvPicPr>
                      <p:cNvPr id="14339" name="Object 5">
                        <a:extLst>
                          <a:ext uri="{FF2B5EF4-FFF2-40B4-BE49-F238E27FC236}">
                            <a16:creationId xmlns:a16="http://schemas.microsoft.com/office/drawing/2014/main" id="{2AE7CA8D-07ED-4E82-B8F1-5FD7923A6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469" y="1100137"/>
                        <a:ext cx="272891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96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6C1F-4C6E-4A51-ADFF-1AF79263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Treatment for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A040-8F0D-41E1-B406-EAB366BB0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new vessels grow on the retina, surgery is an option</a:t>
            </a:r>
          </a:p>
          <a:p>
            <a:r>
              <a:rPr lang="en-AU" dirty="0"/>
              <a:t>Surgery is best done early after  serious developments occur</a:t>
            </a:r>
          </a:p>
          <a:p>
            <a:r>
              <a:rPr lang="en-AU" dirty="0"/>
              <a:t>The aim is to prevent further vision loss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4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10E6-DF8D-499D-AB7D-0F85F62D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Managing vision loss due to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AD85-06E5-48FB-BB55-6968E73C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Up-to-date glasses can be prescribed by optometrist</a:t>
            </a:r>
          </a:p>
          <a:p>
            <a:r>
              <a:rPr lang="en-AU" dirty="0"/>
              <a:t>Good focal lighting </a:t>
            </a:r>
          </a:p>
          <a:p>
            <a:r>
              <a:rPr lang="en-AU" dirty="0"/>
              <a:t>Reading during daylight </a:t>
            </a:r>
          </a:p>
          <a:p>
            <a:r>
              <a:rPr lang="en-AU" dirty="0"/>
              <a:t>Magnification devices</a:t>
            </a:r>
          </a:p>
          <a:p>
            <a:r>
              <a:rPr lang="en-AU" dirty="0"/>
              <a:t>An optometrist can advise you</a:t>
            </a:r>
          </a:p>
          <a:p>
            <a:endParaRPr lang="en-AU" dirty="0"/>
          </a:p>
        </p:txBody>
      </p:sp>
      <p:pic>
        <p:nvPicPr>
          <p:cNvPr id="5" name="Content Placeholder 4" descr="MPj04095540000[1]">
            <a:extLst>
              <a:ext uri="{FF2B5EF4-FFF2-40B4-BE49-F238E27FC236}">
                <a16:creationId xmlns:a16="http://schemas.microsoft.com/office/drawing/2014/main" id="{FCF717A9-C322-4ECF-897E-9DFB5ACA137B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2749" y="1059582"/>
            <a:ext cx="3792508" cy="2479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27970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D122-9EC6-46A0-93D0-5E00BE051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Regular exams are vital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E63E5-EDE9-425E-9FF6-689EBA33A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Every two years if over 40. More often if any AMD is noticed AND If you think there is a change in your vision</a:t>
            </a: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7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5BBC-7EFF-4797-BB8F-E8DEE061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exams are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94EE1-7538-479A-8FC6-65EDACD1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Every two years if over 40</a:t>
            </a:r>
          </a:p>
          <a:p>
            <a:r>
              <a:rPr lang="en-AU" dirty="0"/>
              <a:t>More often if any AMD is noticed</a:t>
            </a:r>
          </a:p>
          <a:p>
            <a:r>
              <a:rPr lang="en-AU" dirty="0"/>
              <a:t>AND</a:t>
            </a:r>
          </a:p>
          <a:p>
            <a:r>
              <a:rPr lang="en-AU" dirty="0"/>
              <a:t>If you think there is a change in your vision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12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0AFF-B843-4961-891A-C30CE035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/>
              <a:t>Optometrists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5B0C-EFF9-4315-805E-F4DBA17D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a comprehensive visual exam</a:t>
            </a:r>
          </a:p>
          <a:p>
            <a:r>
              <a:rPr lang="en-AU" dirty="0"/>
              <a:t>Detect and diagnose eye health problems</a:t>
            </a:r>
          </a:p>
          <a:p>
            <a:r>
              <a:rPr lang="en-AU" dirty="0"/>
              <a:t>Prescribe and supply glasses and contact lenses when required</a:t>
            </a:r>
          </a:p>
          <a:p>
            <a:r>
              <a:rPr lang="en-AU" dirty="0"/>
              <a:t>Diagnose and treat eye coordination and focussing problems</a:t>
            </a:r>
          </a:p>
          <a:p>
            <a:r>
              <a:rPr lang="en-AU" dirty="0"/>
              <a:t>Are university educated and undertake continuing professional education</a:t>
            </a:r>
          </a:p>
          <a:p>
            <a:r>
              <a:rPr lang="en-AU" dirty="0"/>
              <a:t>No referral is required</a:t>
            </a:r>
          </a:p>
          <a:p>
            <a:r>
              <a:rPr lang="en-AU" dirty="0"/>
              <a:t>Eye tests attract a Medicare rebate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41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3B80-8347-4C2E-89D0-CF174D053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7560840" cy="540060"/>
          </a:xfrm>
        </p:spPr>
        <p:txBody>
          <a:bodyPr/>
          <a:lstStyle/>
          <a:p>
            <a:r>
              <a:rPr lang="en-AU" dirty="0"/>
              <a:t>To find an optometrist in your area: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FA876-25CD-4C7D-AFE7-558FC63E1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www.optometry.org.au/find-an-optometrist/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3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E8B6-4771-4937-95A9-CDFAEDD7C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8712968" cy="540060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ＭＳ Ｐゴシック" charset="0"/>
              </a:rPr>
              <a:t>Read more about Macular Degeneration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37A59-E2F7-47E5-8865-BECBE20DF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1600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www.goodvisionforlife.com.au/vision-problems/amd/</a:t>
            </a:r>
            <a:endParaRPr lang="en-A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1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B131-13DE-4126-A804-803DAB7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8A81-41A4-4B3B-AC19-C72250BB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ARMD?</a:t>
            </a:r>
          </a:p>
          <a:p>
            <a:r>
              <a:rPr lang="en-AU" dirty="0"/>
              <a:t>How common is it?</a:t>
            </a:r>
          </a:p>
          <a:p>
            <a:r>
              <a:rPr lang="en-AU" dirty="0"/>
              <a:t>The symptoms</a:t>
            </a:r>
          </a:p>
          <a:p>
            <a:r>
              <a:rPr lang="en-AU" dirty="0"/>
              <a:t>Two types – Dry &amp; Wet</a:t>
            </a:r>
          </a:p>
          <a:p>
            <a:r>
              <a:rPr lang="en-AU" dirty="0"/>
              <a:t>Tests for ARMD</a:t>
            </a:r>
          </a:p>
          <a:p>
            <a:r>
              <a:rPr lang="en-AU" dirty="0"/>
              <a:t>Treatment and managing vision loss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42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A9AA-0FBE-4068-B528-74BB3071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is age-related macular degeneration (AMD)?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08E4-DC65-4BD9-8A21-D125478E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Damage or breakdown of the macula that occurs with age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 descr="Distortion Effect">
            <a:extLst>
              <a:ext uri="{FF2B5EF4-FFF2-40B4-BE49-F238E27FC236}">
                <a16:creationId xmlns:a16="http://schemas.microsoft.com/office/drawing/2014/main" id="{B6D19EBA-5B2F-4E13-9D6B-DB6FD84A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4542" y="1059582"/>
            <a:ext cx="3888432" cy="23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97028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D6FC-93EA-40EF-9CD7-3E66288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macula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4CFC6-8E7E-40FC-81F6-834248348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Small area of the retina used for central vision</a:t>
            </a:r>
          </a:p>
          <a:p>
            <a:r>
              <a:rPr lang="en-AU" dirty="0"/>
              <a:t>Provides fine, detailed vision</a:t>
            </a:r>
          </a:p>
          <a:p>
            <a:r>
              <a:rPr lang="en-AU" dirty="0"/>
              <a:t>Used for reading, close work, looking at faces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023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169B-72AE-455B-80B5-078B5521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AMD becomes more common with age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1C481DD-CBF1-49FF-A170-26247A28168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179410"/>
              </p:ext>
            </p:extLst>
          </p:nvPr>
        </p:nvGraphicFramePr>
        <p:xfrm>
          <a:off x="467545" y="1004287"/>
          <a:ext cx="5111799" cy="313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49900" imgH="3403600" progId="Excel.Sheet.8">
                  <p:embed/>
                </p:oleObj>
              </mc:Choice>
              <mc:Fallback>
                <p:oleObj name="Worksheet" r:id="rId2" imgW="5549900" imgH="3403600" progId="Excel.Sheet.8">
                  <p:embed/>
                  <p:pic>
                    <p:nvPicPr>
                      <p:cNvPr id="8194" name="Object 3">
                        <a:extLst>
                          <a:ext uri="{FF2B5EF4-FFF2-40B4-BE49-F238E27FC236}">
                            <a16:creationId xmlns:a16="http://schemas.microsoft.com/office/drawing/2014/main" id="{C92AA860-F900-4CC9-9938-6A221E4B9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1004287"/>
                        <a:ext cx="5111799" cy="313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71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8E7E-EB82-45E3-B62C-F6F86D22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Symptoms of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95F5-748D-4D79-A943-FCBD779F3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Loss of your central vision</a:t>
            </a:r>
          </a:p>
          <a:p>
            <a:r>
              <a:rPr lang="en-AU" dirty="0"/>
              <a:t>Vision loss is often gradual</a:t>
            </a:r>
          </a:p>
          <a:p>
            <a:r>
              <a:rPr lang="en-AU" dirty="0"/>
              <a:t>People notice problems reading, even with their glasses on</a:t>
            </a:r>
          </a:p>
          <a:p>
            <a:r>
              <a:rPr lang="en-AU" dirty="0"/>
              <a:t>Side vision is usually unaffected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61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retina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BE5B83A-CFA0-4EA4-8D60-F34CD4B0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175572"/>
            <a:ext cx="3024336" cy="2668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A12BD4F9-D201-4D83-83FF-5C08D278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541" y="1358101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Veins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BDDE2F5B-204D-4001-AD4B-56B731B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4" y="2270917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Optic nerve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F400081-F76E-402F-BBD3-C7956B05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478" y="2742342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Macula</a:t>
            </a:r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id="{D12DE731-4CFA-48C0-AB33-51C677C9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05" y="2470972"/>
            <a:ext cx="14398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86B81D5F-1152-4990-B281-099CCE653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1563638"/>
            <a:ext cx="2592542" cy="1120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48B200BC-7BCE-4C60-A558-37CD2EF07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007" y="2571749"/>
            <a:ext cx="2375247" cy="33260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7300-CE07-4B3F-91BA-DB03FEF5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4971-13B4-4EDA-96AC-17457A48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AU" altLang="en-US" sz="1800" b="1" dirty="0"/>
              <a:t>Dry type</a:t>
            </a:r>
            <a:endParaRPr lang="en-AU" altLang="en-US" sz="1800" dirty="0"/>
          </a:p>
          <a:p>
            <a:pPr>
              <a:lnSpc>
                <a:spcPct val="120000"/>
              </a:lnSpc>
            </a:pPr>
            <a:r>
              <a:rPr lang="en-AU" altLang="en-US" sz="1800" dirty="0"/>
              <a:t>Better visual outcome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Small deposits called “Drusen” form around the macular area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No treatment, only regular review</a:t>
            </a:r>
            <a:endParaRPr lang="en-AU" dirty="0"/>
          </a:p>
        </p:txBody>
      </p:sp>
      <p:pic>
        <p:nvPicPr>
          <p:cNvPr id="5" name="Content Placeholder 4" descr="350degmac3">
            <a:extLst>
              <a:ext uri="{FF2B5EF4-FFF2-40B4-BE49-F238E27FC236}">
                <a16:creationId xmlns:a16="http://schemas.microsoft.com/office/drawing/2014/main" id="{F33B701D-634D-48DB-B725-5C57D45618CD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8" y="1059582"/>
            <a:ext cx="3528390" cy="264629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2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F0AE-E955-4A55-A087-A9F98392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ED27-7A66-4470-87F4-11009CCC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AU" altLang="en-US" sz="1800" b="1" dirty="0"/>
              <a:t>Wet type</a:t>
            </a:r>
            <a:endParaRPr lang="en-AU" altLang="en-US" sz="1800" dirty="0"/>
          </a:p>
          <a:p>
            <a:pPr>
              <a:lnSpc>
                <a:spcPct val="120000"/>
              </a:lnSpc>
            </a:pPr>
            <a:r>
              <a:rPr lang="en-AU" altLang="en-US" sz="1800" dirty="0"/>
              <a:t>More serious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Fluid accumulates underneath retina, causing distortion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Requires immediate ophthalmological treatment</a:t>
            </a:r>
            <a:r>
              <a:rPr lang="en-AU" altLang="en-US" sz="1600" dirty="0"/>
              <a:t> 	</a:t>
            </a:r>
          </a:p>
          <a:p>
            <a:endParaRPr lang="en-AU" dirty="0"/>
          </a:p>
        </p:txBody>
      </p:sp>
      <p:pic>
        <p:nvPicPr>
          <p:cNvPr id="5" name="Content Placeholder 4" descr="352DMAEexuda">
            <a:extLst>
              <a:ext uri="{FF2B5EF4-FFF2-40B4-BE49-F238E27FC236}">
                <a16:creationId xmlns:a16="http://schemas.microsoft.com/office/drawing/2014/main" id="{69E17AC4-48A9-407A-AFCA-8DA3545973AA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928" y="1131590"/>
            <a:ext cx="4258181" cy="273630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84831"/>
      </p:ext>
    </p:extLst>
  </p:cSld>
  <p:clrMapOvr>
    <a:masterClrMapping/>
  </p:clrMapOvr>
</p:sld>
</file>

<file path=ppt/theme/theme1.xml><?xml version="1.0" encoding="utf-8"?>
<a:theme xmlns:a="http://schemas.openxmlformats.org/drawingml/2006/main" name="Optometry Australia PowerPoint Template - 2018 Widescreen">
  <a:themeElements>
    <a:clrScheme name="GVFL Consumer-Facing">
      <a:dk1>
        <a:srgbClr val="414142"/>
      </a:dk1>
      <a:lt1>
        <a:sysClr val="window" lastClr="FFFFFF"/>
      </a:lt1>
      <a:dk2>
        <a:srgbClr val="58595B"/>
      </a:dk2>
      <a:lt2>
        <a:srgbClr val="D0D2D3"/>
      </a:lt2>
      <a:accent1>
        <a:srgbClr val="FFE133"/>
      </a:accent1>
      <a:accent2>
        <a:srgbClr val="167BB3"/>
      </a:accent2>
      <a:accent3>
        <a:srgbClr val="C84650"/>
      </a:accent3>
      <a:accent4>
        <a:srgbClr val="CD644B"/>
      </a:accent4>
      <a:accent5>
        <a:srgbClr val="73B973"/>
      </a:accent5>
      <a:accent6>
        <a:srgbClr val="008C7D"/>
      </a:accent6>
      <a:hlink>
        <a:srgbClr val="285FAA"/>
      </a:hlink>
      <a:folHlink>
        <a:srgbClr val="002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VFL consumer-facing PPT - Jan 2021" id="{73F43CA8-B85C-4FFD-854C-E03CF502BFA5}" vid="{2CC4DC1C-9AC1-4D37-830B-BC1A28E84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F71FD30-0804-4273-9019-20078E4D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7B855CD-3A87-4E4C-A6A1-0B2FBB3DB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20237-B42A-4F9F-A240-1111403FCF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401</Words>
  <Application>Microsoft Office PowerPoint</Application>
  <PresentationFormat>On-screen Show (16:9)</PresentationFormat>
  <Paragraphs>75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Fira Sans Light</vt:lpstr>
      <vt:lpstr>Rockwell</vt:lpstr>
      <vt:lpstr>Verdana</vt:lpstr>
      <vt:lpstr>Wingdings</vt:lpstr>
      <vt:lpstr>Optometry Australia PowerPoint Template - 2018 Widescreen</vt:lpstr>
      <vt:lpstr>Worksheet</vt:lpstr>
      <vt:lpstr>Photo Editor Photo</vt:lpstr>
      <vt:lpstr>Age-related macular degeneration </vt:lpstr>
      <vt:lpstr>Contents</vt:lpstr>
      <vt:lpstr>What is age-related macular degeneration (AMD)?</vt:lpstr>
      <vt:lpstr>The macula</vt:lpstr>
      <vt:lpstr>AMD becomes more common with age</vt:lpstr>
      <vt:lpstr>Symptoms of AMD</vt:lpstr>
      <vt:lpstr>Normal retina</vt:lpstr>
      <vt:lpstr>Types of AMD</vt:lpstr>
      <vt:lpstr>Types of AMD</vt:lpstr>
      <vt:lpstr>Tests for AMD</vt:lpstr>
      <vt:lpstr>Amsler grid</vt:lpstr>
      <vt:lpstr>Treatment for AMD</vt:lpstr>
      <vt:lpstr>Managing vision loss due to AMD</vt:lpstr>
      <vt:lpstr>Regular exams are vital</vt:lpstr>
      <vt:lpstr>Regular exams are vital</vt:lpstr>
      <vt:lpstr>Optometrists</vt:lpstr>
      <vt:lpstr>To find an optometrist in your area:</vt:lpstr>
      <vt:lpstr>Read more about Macular Degeneration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Lachlan Hessing</dc:creator>
  <cp:lastModifiedBy>Lachlan Hessing</cp:lastModifiedBy>
  <cp:revision>12</cp:revision>
  <cp:lastPrinted>2015-07-21T02:20:38Z</cp:lastPrinted>
  <dcterms:created xsi:type="dcterms:W3CDTF">2021-01-07T22:44:32Z</dcterms:created>
  <dcterms:modified xsi:type="dcterms:W3CDTF">2021-01-12T01:07:58Z</dcterms:modified>
</cp:coreProperties>
</file>