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4"/>
  </p:notesMasterIdLst>
  <p:handoutMasterIdLst>
    <p:handoutMasterId r:id="rId65"/>
  </p:handoutMasterIdLst>
  <p:sldIdLst>
    <p:sldId id="256" r:id="rId5"/>
    <p:sldId id="257" r:id="rId6"/>
    <p:sldId id="258" r:id="rId7"/>
    <p:sldId id="259" r:id="rId8"/>
    <p:sldId id="260" r:id="rId9"/>
    <p:sldId id="261"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302" r:id="rId26"/>
    <p:sldId id="281" r:id="rId27"/>
    <p:sldId id="282" r:id="rId28"/>
    <p:sldId id="283" r:id="rId29"/>
    <p:sldId id="284" r:id="rId30"/>
    <p:sldId id="285" r:id="rId31"/>
    <p:sldId id="286" r:id="rId32"/>
    <p:sldId id="287" r:id="rId33"/>
    <p:sldId id="303" r:id="rId34"/>
    <p:sldId id="288" r:id="rId35"/>
    <p:sldId id="289" r:id="rId36"/>
    <p:sldId id="290" r:id="rId37"/>
    <p:sldId id="292" r:id="rId38"/>
    <p:sldId id="293" r:id="rId39"/>
    <p:sldId id="294" r:id="rId40"/>
    <p:sldId id="295" r:id="rId41"/>
    <p:sldId id="291" r:id="rId42"/>
    <p:sldId id="296" r:id="rId43"/>
    <p:sldId id="297" r:id="rId44"/>
    <p:sldId id="298" r:id="rId45"/>
    <p:sldId id="299" r:id="rId46"/>
    <p:sldId id="300" r:id="rId47"/>
    <p:sldId id="301"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Lst>
  <p:sldSz cx="9144000" cy="5143500" type="screen16x9"/>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04364AF-13B3-4CFB-9CC5-C99F69794B96}">
          <p14:sldIdLst>
            <p14:sldId id="256"/>
            <p14:sldId id="257"/>
            <p14:sldId id="258"/>
            <p14:sldId id="259"/>
            <p14:sldId id="260"/>
            <p14:sldId id="261"/>
            <p14:sldId id="266"/>
            <p14:sldId id="267"/>
            <p14:sldId id="268"/>
            <p14:sldId id="269"/>
            <p14:sldId id="270"/>
            <p14:sldId id="271"/>
            <p14:sldId id="272"/>
            <p14:sldId id="273"/>
            <p14:sldId id="274"/>
            <p14:sldId id="275"/>
            <p14:sldId id="276"/>
            <p14:sldId id="277"/>
            <p14:sldId id="278"/>
            <p14:sldId id="279"/>
            <p14:sldId id="280"/>
            <p14:sldId id="302"/>
            <p14:sldId id="281"/>
            <p14:sldId id="282"/>
            <p14:sldId id="283"/>
            <p14:sldId id="284"/>
            <p14:sldId id="285"/>
            <p14:sldId id="286"/>
            <p14:sldId id="287"/>
            <p14:sldId id="303"/>
            <p14:sldId id="288"/>
            <p14:sldId id="289"/>
            <p14:sldId id="290"/>
            <p14:sldId id="292"/>
            <p14:sldId id="293"/>
            <p14:sldId id="294"/>
            <p14:sldId id="295"/>
            <p14:sldId id="291"/>
            <p14:sldId id="296"/>
            <p14:sldId id="297"/>
            <p14:sldId id="298"/>
            <p14:sldId id="299"/>
            <p14:sldId id="300"/>
            <p14:sldId id="301"/>
            <p14:sldId id="304"/>
            <p14:sldId id="305"/>
            <p14:sldId id="306"/>
            <p14:sldId id="307"/>
            <p14:sldId id="308"/>
            <p14:sldId id="309"/>
            <p14:sldId id="310"/>
            <p14:sldId id="311"/>
            <p14:sldId id="312"/>
            <p14:sldId id="313"/>
            <p14:sldId id="314"/>
            <p14:sldId id="315"/>
            <p14:sldId id="316"/>
            <p14:sldId id="317"/>
            <p14:sldId id="31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orient="horz" pos="531">
          <p15:clr>
            <a:srgbClr val="A4A3A4"/>
          </p15:clr>
        </p15:guide>
        <p15:guide id="4" pos="5511">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707"/>
    <a:srgbClr val="167BB3"/>
    <a:srgbClr val="3C414B"/>
    <a:srgbClr val="CD6496"/>
    <a:srgbClr val="C84650"/>
    <a:srgbClr val="CD644B"/>
    <a:srgbClr val="008C7D"/>
    <a:srgbClr val="73B973"/>
    <a:srgbClr val="46468C"/>
    <a:srgbClr val="3CB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371" autoAdjust="0"/>
  </p:normalViewPr>
  <p:slideViewPr>
    <p:cSldViewPr>
      <p:cViewPr varScale="1">
        <p:scale>
          <a:sx n="136" d="100"/>
          <a:sy n="136" d="100"/>
        </p:scale>
        <p:origin x="792" y="120"/>
      </p:cViewPr>
      <p:guideLst>
        <p:guide orient="horz" pos="2160"/>
        <p:guide pos="2880"/>
        <p:guide orient="horz" pos="531"/>
        <p:guide pos="551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0" y="-78"/>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p:cNvSpPr>
            <a:spLocks noGrp="1"/>
          </p:cNvSpPr>
          <p:nvPr>
            <p:ph type="dt" sz="quarter" idx="1"/>
          </p:nvPr>
        </p:nvSpPr>
        <p:spPr>
          <a:xfrm>
            <a:off x="3859213" y="0"/>
            <a:ext cx="2951162" cy="496888"/>
          </a:xfrm>
          <a:prstGeom prst="rect">
            <a:avLst/>
          </a:prstGeom>
        </p:spPr>
        <p:txBody>
          <a:bodyPr vert="horz" lIns="91440" tIns="45720" rIns="91440" bIns="45720" rtlCol="0"/>
          <a:lstStyle>
            <a:lvl1pPr algn="r">
              <a:defRPr sz="1200"/>
            </a:lvl1pPr>
          </a:lstStyle>
          <a:p>
            <a:fld id="{961356C4-9B4B-4DF0-87D5-6DC955E59D8C}" type="datetimeFigureOut">
              <a:rPr lang="en-AU" smtClean="0">
                <a:latin typeface="Arial" panose="020B0604020202020204" pitchFamily="34" charset="0"/>
              </a:rPr>
              <a:t>12/01/2021</a:t>
            </a:fld>
            <a:endParaRPr lang="en-AU" dirty="0">
              <a:latin typeface="Arial" panose="020B0604020202020204" pitchFamily="34" charset="0"/>
            </a:endParaRPr>
          </a:p>
        </p:txBody>
      </p:sp>
      <p:sp>
        <p:nvSpPr>
          <p:cNvPr id="4" name="Footer Placeholder 3"/>
          <p:cNvSpPr>
            <a:spLocks noGrp="1"/>
          </p:cNvSpPr>
          <p:nvPr>
            <p:ph type="ftr" sz="quarter" idx="2"/>
          </p:nvPr>
        </p:nvSpPr>
        <p:spPr>
          <a:xfrm>
            <a:off x="0" y="9444038"/>
            <a:ext cx="2951163" cy="4968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p:cNvSpPr>
            <a:spLocks noGrp="1"/>
          </p:cNvSpPr>
          <p:nvPr>
            <p:ph type="sldNum" sz="quarter" idx="3"/>
          </p:nvPr>
        </p:nvSpPr>
        <p:spPr>
          <a:xfrm>
            <a:off x="3859213" y="9444038"/>
            <a:ext cx="2951162" cy="496887"/>
          </a:xfrm>
          <a:prstGeom prst="rect">
            <a:avLst/>
          </a:prstGeom>
        </p:spPr>
        <p:txBody>
          <a:bodyPr vert="horz" lIns="91440" tIns="45720" rIns="91440" bIns="45720" rtlCol="0" anchor="b"/>
          <a:lstStyle>
            <a:lvl1pPr algn="r">
              <a:defRPr sz="1200"/>
            </a:lvl1pPr>
          </a:lstStyle>
          <a:p>
            <a:fld id="{767E36E0-63D3-42CE-9ECF-FCC133243C6C}"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858834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59213" y="0"/>
            <a:ext cx="2951162" cy="496888"/>
          </a:xfrm>
          <a:prstGeom prst="rect">
            <a:avLst/>
          </a:prstGeom>
        </p:spPr>
        <p:txBody>
          <a:bodyPr vert="horz" lIns="91440" tIns="45720" rIns="91440" bIns="45720" rtlCol="0"/>
          <a:lstStyle>
            <a:lvl1pPr algn="r">
              <a:defRPr sz="1200">
                <a:latin typeface="Arial" panose="020B0604020202020204" pitchFamily="34" charset="0"/>
              </a:defRPr>
            </a:lvl1pPr>
          </a:lstStyle>
          <a:p>
            <a:fld id="{8A6AA3BE-6791-4D0E-8C95-6EB6A90104B9}" type="datetimeFigureOut">
              <a:rPr lang="en-AU" smtClean="0"/>
              <a:pPr/>
              <a:t>12/01/2021</a:t>
            </a:fld>
            <a:endParaRPr lang="en-AU" dirty="0"/>
          </a:p>
        </p:txBody>
      </p:sp>
      <p:sp>
        <p:nvSpPr>
          <p:cNvPr id="4" name="Slide Image Placeholder 3"/>
          <p:cNvSpPr>
            <a:spLocks noGrp="1" noRot="1" noChangeAspect="1"/>
          </p:cNvSpPr>
          <p:nvPr>
            <p:ph type="sldImg" idx="2"/>
          </p:nvPr>
        </p:nvSpPr>
        <p:spPr>
          <a:xfrm>
            <a:off x="93663" y="746125"/>
            <a:ext cx="6624637" cy="372745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1038" y="4722813"/>
            <a:ext cx="5449887" cy="4473575"/>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9444038"/>
            <a:ext cx="2951163" cy="4968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59213" y="9444038"/>
            <a:ext cx="2951162" cy="4968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7E6DCCF6-D9C2-48FD-8F21-0DCA7B2A466C}" type="slidenum">
              <a:rPr lang="en-AU" smtClean="0"/>
              <a:pPr/>
              <a:t>‹#›</a:t>
            </a:fld>
            <a:endParaRPr lang="en-AU" dirty="0"/>
          </a:p>
        </p:txBody>
      </p:sp>
    </p:spTree>
    <p:extLst>
      <p:ext uri="{BB962C8B-B14F-4D97-AF65-F5344CB8AC3E}">
        <p14:creationId xmlns:p14="http://schemas.microsoft.com/office/powerpoint/2010/main" val="3775167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6DCCF6-D9C2-48FD-8F21-0DCA7B2A466C}" type="slidenum">
              <a:rPr lang="en-AU" smtClean="0"/>
              <a:pPr/>
              <a:t>10</a:t>
            </a:fld>
            <a:endParaRPr lang="en-AU" dirty="0"/>
          </a:p>
        </p:txBody>
      </p:sp>
    </p:spTree>
    <p:extLst>
      <p:ext uri="{BB962C8B-B14F-4D97-AF65-F5344CB8AC3E}">
        <p14:creationId xmlns:p14="http://schemas.microsoft.com/office/powerpoint/2010/main" val="175176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6DCCF6-D9C2-48FD-8F21-0DCA7B2A466C}" type="slidenum">
              <a:rPr lang="en-AU" smtClean="0"/>
              <a:pPr/>
              <a:t>13</a:t>
            </a:fld>
            <a:endParaRPr lang="en-AU" dirty="0"/>
          </a:p>
        </p:txBody>
      </p:sp>
    </p:spTree>
    <p:extLst>
      <p:ext uri="{BB962C8B-B14F-4D97-AF65-F5344CB8AC3E}">
        <p14:creationId xmlns:p14="http://schemas.microsoft.com/office/powerpoint/2010/main" val="35915488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6DCCF6-D9C2-48FD-8F21-0DCA7B2A466C}" type="slidenum">
              <a:rPr lang="en-AU" smtClean="0"/>
              <a:pPr/>
              <a:t>27</a:t>
            </a:fld>
            <a:endParaRPr lang="en-AU" dirty="0"/>
          </a:p>
        </p:txBody>
      </p:sp>
    </p:spTree>
    <p:extLst>
      <p:ext uri="{BB962C8B-B14F-4D97-AF65-F5344CB8AC3E}">
        <p14:creationId xmlns:p14="http://schemas.microsoft.com/office/powerpoint/2010/main" val="2847774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6DCCF6-D9C2-48FD-8F21-0DCA7B2A466C}" type="slidenum">
              <a:rPr lang="en-AU" smtClean="0"/>
              <a:pPr/>
              <a:t>34</a:t>
            </a:fld>
            <a:endParaRPr lang="en-AU" dirty="0"/>
          </a:p>
        </p:txBody>
      </p:sp>
    </p:spTree>
    <p:extLst>
      <p:ext uri="{BB962C8B-B14F-4D97-AF65-F5344CB8AC3E}">
        <p14:creationId xmlns:p14="http://schemas.microsoft.com/office/powerpoint/2010/main" val="1366263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E6DCCF6-D9C2-48FD-8F21-0DCA7B2A466C}" type="slidenum">
              <a:rPr lang="en-AU" smtClean="0"/>
              <a:pPr/>
              <a:t>35</a:t>
            </a:fld>
            <a:endParaRPr lang="en-AU" dirty="0"/>
          </a:p>
        </p:txBody>
      </p:sp>
    </p:spTree>
    <p:extLst>
      <p:ext uri="{BB962C8B-B14F-4D97-AF65-F5344CB8AC3E}">
        <p14:creationId xmlns:p14="http://schemas.microsoft.com/office/powerpoint/2010/main" val="29589794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81024DD1-F817-49E8-8C52-E99C464E39FF}"/>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sp>
        <p:nvSpPr>
          <p:cNvPr id="2" name="Title 1"/>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7" name="Picture 6">
            <a:extLst>
              <a:ext uri="{FF2B5EF4-FFF2-40B4-BE49-F238E27FC236}">
                <a16:creationId xmlns:a16="http://schemas.microsoft.com/office/drawing/2014/main" id="{81B3E894-D2A5-4E47-A723-E90C38CCC7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Tree>
    <p:extLst>
      <p:ext uri="{BB962C8B-B14F-4D97-AF65-F5344CB8AC3E}">
        <p14:creationId xmlns:p14="http://schemas.microsoft.com/office/powerpoint/2010/main" val="121574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ondary Title 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B30A0B-4E3A-4195-8190-476B828741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4E60AE14-CAD9-41D7-9249-11C413AD364B}"/>
              </a:ext>
            </a:extLst>
          </p:cNvPr>
          <p:cNvSpPr/>
          <p:nvPr userDrawn="1"/>
        </p:nvSpPr>
        <p:spPr>
          <a:xfrm>
            <a:off x="-36512"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AD29472B-E81D-447E-BF29-4F041684366F}"/>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34823507-1CB7-4AAD-9D87-14F7110CC5DC}"/>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50E87E67-CE18-47E0-A3FF-9DF797CF46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7A4AA657-B6C6-4E20-B6D5-F18F8D3A1418}"/>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977797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3F82814-DB2A-45B9-8EBC-4B76B711260D}"/>
              </a:ext>
            </a:extLst>
          </p:cNvPr>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8" name="Text Placeholder 2">
            <a:extLst>
              <a:ext uri="{FF2B5EF4-FFF2-40B4-BE49-F238E27FC236}">
                <a16:creationId xmlns:a16="http://schemas.microsoft.com/office/drawing/2014/main" id="{8D017FC0-492A-44F8-A23E-1AF43AB390C9}"/>
              </a:ext>
            </a:extLst>
          </p:cNvPr>
          <p:cNvSpPr>
            <a:spLocks noGrp="1"/>
          </p:cNvSpPr>
          <p:nvPr>
            <p:ph idx="1"/>
          </p:nvPr>
        </p:nvSpPr>
        <p:spPr>
          <a:xfrm>
            <a:off x="467545" y="958430"/>
            <a:ext cx="8208911"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462443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3F82814-DB2A-45B9-8EBC-4B76B711260D}"/>
              </a:ext>
            </a:extLst>
          </p:cNvPr>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8" name="Text Placeholder 2">
            <a:extLst>
              <a:ext uri="{FF2B5EF4-FFF2-40B4-BE49-F238E27FC236}">
                <a16:creationId xmlns:a16="http://schemas.microsoft.com/office/drawing/2014/main" id="{8D017FC0-492A-44F8-A23E-1AF43AB390C9}"/>
              </a:ext>
            </a:extLst>
          </p:cNvPr>
          <p:cNvSpPr>
            <a:spLocks noGrp="1"/>
          </p:cNvSpPr>
          <p:nvPr>
            <p:ph idx="1"/>
          </p:nvPr>
        </p:nvSpPr>
        <p:spPr>
          <a:xfrm>
            <a:off x="467545" y="958430"/>
            <a:ext cx="3960439"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2">
            <a:extLst>
              <a:ext uri="{FF2B5EF4-FFF2-40B4-BE49-F238E27FC236}">
                <a16:creationId xmlns:a16="http://schemas.microsoft.com/office/drawing/2014/main" id="{053DB0D7-43D7-4E37-A212-6C9100BA2DB7}"/>
              </a:ext>
            </a:extLst>
          </p:cNvPr>
          <p:cNvSpPr>
            <a:spLocks noGrp="1"/>
          </p:cNvSpPr>
          <p:nvPr>
            <p:ph idx="10"/>
          </p:nvPr>
        </p:nvSpPr>
        <p:spPr>
          <a:xfrm>
            <a:off x="4716016" y="958430"/>
            <a:ext cx="3960439" cy="31029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53328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048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in Title 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3574ABB3-36F7-41E5-A3CA-2A539D5B341C}"/>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A599DA45-DE3C-4D21-B186-3A1D29772A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E0BBFBB0-27F2-4B07-BB6D-DD267AE8FE7B}"/>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B4080AF9-7958-4A47-AB7D-77047E09B66E}"/>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79174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Title C">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5CCA885A-5620-4B06-B11D-13F977A33336}"/>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2187BEDD-503B-4047-B7BF-9AC829EF93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79DD0857-758D-40F4-846E-27F0EEF37991}"/>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C1412DAA-EC08-4872-9643-E249BF393DCF}"/>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41623373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ain Title 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8BB23924-7BF4-4BE9-A852-A222E678C5A4}"/>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AB7A7E3C-36F4-4AB6-84F5-91C692D0E55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18F36841-0414-476A-85FC-494397547645}"/>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ABC846B7-B6BC-4B7F-AD65-09A35249384C}"/>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2919667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in Title 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7550A316-2A31-4D0D-9AA0-38842B2022CF}"/>
              </a:ext>
            </a:extLst>
          </p:cNvPr>
          <p:cNvSpPr/>
          <p:nvPr userDrawn="1"/>
        </p:nvSpPr>
        <p:spPr>
          <a:xfrm>
            <a:off x="-36512" y="3867894"/>
            <a:ext cx="720080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1"/>
              </a:solidFill>
            </a:endParaRPr>
          </a:p>
        </p:txBody>
      </p:sp>
      <p:pic>
        <p:nvPicPr>
          <p:cNvPr id="10" name="Picture 9">
            <a:extLst>
              <a:ext uri="{FF2B5EF4-FFF2-40B4-BE49-F238E27FC236}">
                <a16:creationId xmlns:a16="http://schemas.microsoft.com/office/drawing/2014/main" id="{B2AA89C5-6405-4049-9AC7-EFD564C1F60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sp>
        <p:nvSpPr>
          <p:cNvPr id="11" name="Title 1">
            <a:extLst>
              <a:ext uri="{FF2B5EF4-FFF2-40B4-BE49-F238E27FC236}">
                <a16:creationId xmlns:a16="http://schemas.microsoft.com/office/drawing/2014/main" id="{A9AC521F-22B8-49F0-BF02-BC63478DA5CA}"/>
              </a:ext>
            </a:extLst>
          </p:cNvPr>
          <p:cNvSpPr>
            <a:spLocks noGrp="1"/>
          </p:cNvSpPr>
          <p:nvPr>
            <p:ph type="ctrTitle"/>
          </p:nvPr>
        </p:nvSpPr>
        <p:spPr>
          <a:xfrm>
            <a:off x="323528" y="3871336"/>
            <a:ext cx="6480720" cy="576064"/>
          </a:xfrm>
        </p:spPr>
        <p:txBody>
          <a:bodyPr>
            <a:noAutofit/>
          </a:bodyPr>
          <a:lstStyle>
            <a:lvl1pPr algn="l">
              <a:defRPr sz="3000" b="0">
                <a:solidFill>
                  <a:schemeClr val="tx1">
                    <a:lumMod val="50000"/>
                  </a:schemeClr>
                </a:solidFill>
                <a:effectLst/>
                <a:latin typeface="Rockwell" panose="02060603020205020403" pitchFamily="18" charset="0"/>
                <a:ea typeface="Fira Sans SemiBold" panose="020B0603050000020004" pitchFamily="34" charset="0"/>
              </a:defRPr>
            </a:lvl1pPr>
          </a:lstStyle>
          <a:p>
            <a:r>
              <a:rPr lang="en-US" dirty="0"/>
              <a:t>Click to edit Master title style</a:t>
            </a:r>
            <a:endParaRPr lang="en-AU" dirty="0"/>
          </a:p>
        </p:txBody>
      </p:sp>
      <p:sp>
        <p:nvSpPr>
          <p:cNvPr id="12" name="Subtitle 2">
            <a:extLst>
              <a:ext uri="{FF2B5EF4-FFF2-40B4-BE49-F238E27FC236}">
                <a16:creationId xmlns:a16="http://schemas.microsoft.com/office/drawing/2014/main" id="{ED756137-E79B-4125-9251-A46B51008A65}"/>
              </a:ext>
            </a:extLst>
          </p:cNvPr>
          <p:cNvSpPr>
            <a:spLocks noGrp="1"/>
          </p:cNvSpPr>
          <p:nvPr>
            <p:ph type="subTitle" idx="1"/>
          </p:nvPr>
        </p:nvSpPr>
        <p:spPr>
          <a:xfrm>
            <a:off x="323528" y="4479961"/>
            <a:ext cx="6480720" cy="385286"/>
          </a:xfrm>
        </p:spPr>
        <p:txBody>
          <a:bodyPr>
            <a:noAutofit/>
          </a:bodyPr>
          <a:lstStyle>
            <a:lvl1pPr marL="0" indent="0" algn="l">
              <a:buNone/>
              <a:defRPr sz="2000" b="0">
                <a:solidFill>
                  <a:schemeClr val="tx1">
                    <a:lumMod val="50000"/>
                  </a:schemeClr>
                </a:solidFill>
                <a:effectLst/>
                <a:latin typeface="Verdana" panose="020B0604030504040204" pitchFamily="34" charset="0"/>
                <a:ea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spTree>
    <p:extLst>
      <p:ext uri="{BB962C8B-B14F-4D97-AF65-F5344CB8AC3E}">
        <p14:creationId xmlns:p14="http://schemas.microsoft.com/office/powerpoint/2010/main" val="3682982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Secondary Title A">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1BB9BD-A727-4240-8095-20152CB6E6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4" name="Rectangle 3">
            <a:extLst>
              <a:ext uri="{FF2B5EF4-FFF2-40B4-BE49-F238E27FC236}">
                <a16:creationId xmlns:a16="http://schemas.microsoft.com/office/drawing/2014/main" id="{35C3AA8F-AA9C-4003-9920-84D09C93DF46}"/>
              </a:ext>
            </a:extLst>
          </p:cNvPr>
          <p:cNvSpPr/>
          <p:nvPr userDrawn="1"/>
        </p:nvSpPr>
        <p:spPr>
          <a:xfrm>
            <a:off x="-24557"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6" name="Picture 5">
            <a:extLst>
              <a:ext uri="{FF2B5EF4-FFF2-40B4-BE49-F238E27FC236}">
                <a16:creationId xmlns:a16="http://schemas.microsoft.com/office/drawing/2014/main" id="{64482164-8F58-426D-B0E0-DCDA4FB4B8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7" name="Picture 6">
            <a:extLst>
              <a:ext uri="{FF2B5EF4-FFF2-40B4-BE49-F238E27FC236}">
                <a16:creationId xmlns:a16="http://schemas.microsoft.com/office/drawing/2014/main" id="{8863A12D-5F14-4FC4-A428-5FAEBF1D8A78}"/>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620192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ondary Title B">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A7AFA0-91AB-4260-AA00-DF37BEF7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305AB0CB-E3F8-4FDC-9EDF-5E5A80972E21}"/>
              </a:ext>
            </a:extLst>
          </p:cNvPr>
          <p:cNvSpPr/>
          <p:nvPr userDrawn="1"/>
        </p:nvSpPr>
        <p:spPr>
          <a:xfrm>
            <a:off x="-36512"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FA570080-42E1-46B8-A8B3-DEC9486A8F07}"/>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915BF9D2-9295-44E2-BE1C-A446E383A088}"/>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F98F342E-82EA-4D71-A436-616A7332A72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39478F8E-E240-43FB-8867-7DBAB0BDBBDE}"/>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693171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ondary Title C">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FA8150B-7145-4B0C-8559-C5D63012DB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id="{A88C2389-841A-419C-A905-7E89124EA146}"/>
              </a:ext>
            </a:extLst>
          </p:cNvPr>
          <p:cNvSpPr/>
          <p:nvPr userDrawn="1"/>
        </p:nvSpPr>
        <p:spPr>
          <a:xfrm>
            <a:off x="-43010"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B9168ADB-4889-45D7-9955-E972BF78C5F5}"/>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7A7E3CC0-5353-405D-BF07-F3A4830A6582}"/>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7F0FD9FB-F7EE-4436-9F2F-3EF9E29830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1B210C4D-F17B-48CC-B08B-6FAC3FE20E61}"/>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6695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ondary Title 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CE9378-AD98-452F-8893-EDC9066060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7" name="Rectangle 6">
            <a:extLst>
              <a:ext uri="{FF2B5EF4-FFF2-40B4-BE49-F238E27FC236}">
                <a16:creationId xmlns:a16="http://schemas.microsoft.com/office/drawing/2014/main" id="{192E947A-2961-4F9B-B9F0-BAF893C7CB8C}"/>
              </a:ext>
            </a:extLst>
          </p:cNvPr>
          <p:cNvSpPr/>
          <p:nvPr userDrawn="1"/>
        </p:nvSpPr>
        <p:spPr>
          <a:xfrm>
            <a:off x="-39587" y="-46273"/>
            <a:ext cx="9217024" cy="5236046"/>
          </a:xfrm>
          <a:prstGeom prst="rect">
            <a:avLst/>
          </a:prstGeom>
          <a:solidFill>
            <a:schemeClr val="tx1">
              <a:lumMod val="50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itle 1">
            <a:extLst>
              <a:ext uri="{FF2B5EF4-FFF2-40B4-BE49-F238E27FC236}">
                <a16:creationId xmlns:a16="http://schemas.microsoft.com/office/drawing/2014/main" id="{78726589-890E-403F-9F13-9298125B7B2D}"/>
              </a:ext>
            </a:extLst>
          </p:cNvPr>
          <p:cNvSpPr>
            <a:spLocks noGrp="1"/>
          </p:cNvSpPr>
          <p:nvPr>
            <p:ph type="ctrTitle"/>
          </p:nvPr>
        </p:nvSpPr>
        <p:spPr>
          <a:xfrm>
            <a:off x="1115616" y="2103699"/>
            <a:ext cx="6984776" cy="540060"/>
          </a:xfrm>
        </p:spPr>
        <p:txBody>
          <a:bodyPr>
            <a:noAutofit/>
          </a:bodyPr>
          <a:lstStyle>
            <a:lvl1pPr algn="l">
              <a:defRPr sz="3600" b="0">
                <a:solidFill>
                  <a:schemeClr val="bg1"/>
                </a:solidFill>
                <a:effectLst/>
                <a:latin typeface="Rockwell" panose="02060603020205020403" pitchFamily="18" charset="0"/>
                <a:ea typeface="Verdana" panose="020B0604030504040204" pitchFamily="34" charset="0"/>
              </a:defRPr>
            </a:lvl1pPr>
          </a:lstStyle>
          <a:p>
            <a:r>
              <a:rPr lang="en-US" dirty="0"/>
              <a:t>Click to edit Master title style</a:t>
            </a:r>
            <a:endParaRPr lang="en-AU" dirty="0"/>
          </a:p>
        </p:txBody>
      </p:sp>
      <p:sp>
        <p:nvSpPr>
          <p:cNvPr id="9" name="Subtitle 2">
            <a:extLst>
              <a:ext uri="{FF2B5EF4-FFF2-40B4-BE49-F238E27FC236}">
                <a16:creationId xmlns:a16="http://schemas.microsoft.com/office/drawing/2014/main" id="{CD3C2AEE-2B97-4077-B607-4D6E6BD7ED88}"/>
              </a:ext>
            </a:extLst>
          </p:cNvPr>
          <p:cNvSpPr>
            <a:spLocks noGrp="1"/>
          </p:cNvSpPr>
          <p:nvPr>
            <p:ph type="subTitle" idx="1"/>
          </p:nvPr>
        </p:nvSpPr>
        <p:spPr>
          <a:xfrm>
            <a:off x="1115616" y="2643758"/>
            <a:ext cx="6984776" cy="361206"/>
          </a:xfrm>
        </p:spPr>
        <p:txBody>
          <a:bodyPr>
            <a:normAutofit/>
          </a:bodyPr>
          <a:lstStyle>
            <a:lvl1pPr marL="0" indent="0" algn="l">
              <a:buNone/>
              <a:defRPr sz="2400" b="0">
                <a:solidFill>
                  <a:schemeClr val="bg1"/>
                </a:solidFill>
                <a:effectLst/>
                <a:latin typeface="Fira Sans Light" panose="020B0403050000020004" pitchFamily="34" charset="0"/>
                <a:ea typeface="Fira Sans Light" panose="020B04030500000200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AU" dirty="0"/>
          </a:p>
        </p:txBody>
      </p:sp>
      <p:pic>
        <p:nvPicPr>
          <p:cNvPr id="10" name="Picture 9">
            <a:extLst>
              <a:ext uri="{FF2B5EF4-FFF2-40B4-BE49-F238E27FC236}">
                <a16:creationId xmlns:a16="http://schemas.microsoft.com/office/drawing/2014/main" id="{ACC668D5-4EE3-4B55-8C76-AE01407F6C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1" name="Picture 10">
            <a:extLst>
              <a:ext uri="{FF2B5EF4-FFF2-40B4-BE49-F238E27FC236}">
                <a16:creationId xmlns:a16="http://schemas.microsoft.com/office/drawing/2014/main" id="{DE87397A-F948-43E0-B8DC-23016894DB3F}"/>
              </a:ext>
            </a:extLst>
          </p:cNvPr>
          <p:cNvPicPr>
            <a:picLocks noChangeAspect="1"/>
          </p:cNvPicPr>
          <p:nvPr userDrawn="1"/>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281971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5" y="310357"/>
            <a:ext cx="8208911" cy="54006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467545" y="958430"/>
            <a:ext cx="8208911" cy="310299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pic>
        <p:nvPicPr>
          <p:cNvPr id="5" name="Picture 4">
            <a:extLst>
              <a:ext uri="{FF2B5EF4-FFF2-40B4-BE49-F238E27FC236}">
                <a16:creationId xmlns:a16="http://schemas.microsoft.com/office/drawing/2014/main" id="{2769FA80-6E95-461C-A6A9-ED445A557EFB}"/>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19864" y="4116805"/>
            <a:ext cx="1224136" cy="1026695"/>
          </a:xfrm>
          <a:prstGeom prst="rect">
            <a:avLst/>
          </a:prstGeom>
        </p:spPr>
      </p:pic>
      <p:pic>
        <p:nvPicPr>
          <p:cNvPr id="10" name="Picture 9">
            <a:extLst>
              <a:ext uri="{FF2B5EF4-FFF2-40B4-BE49-F238E27FC236}">
                <a16:creationId xmlns:a16="http://schemas.microsoft.com/office/drawing/2014/main" id="{CD430E60-6CB6-4204-BD2F-C6ECDEB1DA7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380948906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4" r:id="rId6"/>
    <p:sldLayoutId id="2147483735" r:id="rId7"/>
    <p:sldLayoutId id="2147483736" r:id="rId8"/>
    <p:sldLayoutId id="2147483737" r:id="rId9"/>
    <p:sldLayoutId id="2147483738" r:id="rId10"/>
    <p:sldLayoutId id="2147483714" r:id="rId11"/>
    <p:sldLayoutId id="2147483739" r:id="rId12"/>
    <p:sldLayoutId id="2147483717" r:id="rId13"/>
  </p:sldLayoutIdLst>
  <p:hf hdr="0" ftr="0" dt="0"/>
  <p:txStyles>
    <p:titleStyle>
      <a:lvl1pPr algn="l" defTabSz="914400" rtl="0" eaLnBrk="1" latinLnBrk="0" hangingPunct="1">
        <a:spcBef>
          <a:spcPct val="0"/>
        </a:spcBef>
        <a:buNone/>
        <a:defRPr sz="2800" b="0" kern="1200">
          <a:solidFill>
            <a:schemeClr val="tx1">
              <a:lumMod val="50000"/>
            </a:schemeClr>
          </a:solidFill>
          <a:effectLst/>
          <a:latin typeface="Rockwell" panose="02060603020205020403" pitchFamily="18" charset="0"/>
          <a:ea typeface="Fira Sans SemiBold" panose="020B0603050000020004" pitchFamily="34" charset="0"/>
          <a:cs typeface="Open Sans" panose="020B0606030504020204" pitchFamily="34" charset="0"/>
        </a:defRPr>
      </a:lvl1pPr>
    </p:titleStyle>
    <p:body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1.xml"/><Relationship Id="rId5" Type="http://schemas.microsoft.com/office/2007/relationships/hdphoto" Target="../media/hdphoto1.wdp"/><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1.xml"/><Relationship Id="rId5" Type="http://schemas.openxmlformats.org/officeDocument/2006/relationships/image" Target="../media/image28.jpeg"/><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31.jpeg"/><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1.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hyperlink" Target="https://www.optometry.org.au/find-an-optometrist/" TargetMode="Externa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2.xml"/><Relationship Id="rId4" Type="http://schemas.openxmlformats.org/officeDocument/2006/relationships/image" Target="../media/image39.jpeg"/></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2.xml"/><Relationship Id="rId4" Type="http://schemas.openxmlformats.org/officeDocument/2006/relationships/image" Target="../media/image4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5.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hyperlink" Target="http://www.optometry.org.au/find-an-optometrist/" TargetMode="External"/><Relationship Id="rId2" Type="http://schemas.openxmlformats.org/officeDocument/2006/relationships/hyperlink" Target="mailto:national@optometry.org.au" TargetMode="External"/><Relationship Id="rId1" Type="http://schemas.openxmlformats.org/officeDocument/2006/relationships/slideLayout" Target="../slideLayouts/slideLayout11.xml"/><Relationship Id="rId5" Type="http://schemas.openxmlformats.org/officeDocument/2006/relationships/hyperlink" Target="http://www.goodvisionforlife.com.au" TargetMode="External"/><Relationship Id="rId4" Type="http://schemas.openxmlformats.org/officeDocument/2006/relationships/hyperlink" Target="http://www.optometryboard.gov.au/registration-standards/endorsement-for-scheduled-medicines/board-approved-scheduled-medicines-list-for-endorsed-optometrists.aspx"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A7E19F-4C43-4AC3-8A5A-0F539C7C778C}"/>
              </a:ext>
            </a:extLst>
          </p:cNvPr>
          <p:cNvSpPr>
            <a:spLocks noGrp="1"/>
          </p:cNvSpPr>
          <p:nvPr>
            <p:ph type="ctrTitle"/>
          </p:nvPr>
        </p:nvSpPr>
        <p:spPr>
          <a:xfrm>
            <a:off x="323528" y="3952535"/>
            <a:ext cx="6480720" cy="576064"/>
          </a:xfrm>
        </p:spPr>
        <p:txBody>
          <a:bodyPr/>
          <a:lstStyle/>
          <a:p>
            <a:r>
              <a:rPr lang="en-AU" dirty="0"/>
              <a:t>Common eye conditions</a:t>
            </a:r>
          </a:p>
        </p:txBody>
      </p:sp>
      <p:sp>
        <p:nvSpPr>
          <p:cNvPr id="5" name="Subtitle 4">
            <a:extLst>
              <a:ext uri="{FF2B5EF4-FFF2-40B4-BE49-F238E27FC236}">
                <a16:creationId xmlns:a16="http://schemas.microsoft.com/office/drawing/2014/main" id="{495A665A-9E3A-4094-AEC0-D25E8BC41DFF}"/>
              </a:ext>
            </a:extLst>
          </p:cNvPr>
          <p:cNvSpPr>
            <a:spLocks noGrp="1"/>
          </p:cNvSpPr>
          <p:nvPr>
            <p:ph type="subTitle" idx="1"/>
          </p:nvPr>
        </p:nvSpPr>
        <p:spPr>
          <a:xfrm>
            <a:off x="323528" y="4443958"/>
            <a:ext cx="6480720" cy="385286"/>
          </a:xfrm>
        </p:spPr>
        <p:txBody>
          <a:bodyPr/>
          <a:lstStyle/>
          <a:p>
            <a:r>
              <a:rPr lang="en-AU" dirty="0"/>
              <a:t>and the role of the pharmacist</a:t>
            </a:r>
          </a:p>
        </p:txBody>
      </p:sp>
    </p:spTree>
    <p:extLst>
      <p:ext uri="{BB962C8B-B14F-4D97-AF65-F5344CB8AC3E}">
        <p14:creationId xmlns:p14="http://schemas.microsoft.com/office/powerpoint/2010/main" val="83140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473-84DF-4119-9392-8EFE43DCE143}"/>
              </a:ext>
            </a:extLst>
          </p:cNvPr>
          <p:cNvSpPr>
            <a:spLocks noGrp="1"/>
          </p:cNvSpPr>
          <p:nvPr>
            <p:ph type="title"/>
          </p:nvPr>
        </p:nvSpPr>
        <p:spPr/>
        <p:txBody>
          <a:bodyPr/>
          <a:lstStyle/>
          <a:p>
            <a:r>
              <a:rPr lang="en-AU" dirty="0"/>
              <a:t>Preventing vision loss</a:t>
            </a:r>
          </a:p>
        </p:txBody>
      </p:sp>
      <p:sp>
        <p:nvSpPr>
          <p:cNvPr id="3" name="Content Placeholder 2">
            <a:extLst>
              <a:ext uri="{FF2B5EF4-FFF2-40B4-BE49-F238E27FC236}">
                <a16:creationId xmlns:a16="http://schemas.microsoft.com/office/drawing/2014/main" id="{283F9D27-CD6F-4D9B-8434-E961F739E31B}"/>
              </a:ext>
            </a:extLst>
          </p:cNvPr>
          <p:cNvSpPr>
            <a:spLocks noGrp="1"/>
          </p:cNvSpPr>
          <p:nvPr>
            <p:ph idx="1"/>
          </p:nvPr>
        </p:nvSpPr>
        <p:spPr/>
        <p:txBody>
          <a:bodyPr>
            <a:normAutofit/>
          </a:bodyPr>
          <a:lstStyle/>
          <a:p>
            <a:pPr marL="0" indent="0">
              <a:buNone/>
            </a:pPr>
            <a:r>
              <a:rPr lang="en-AU" altLang="en-AU" sz="1400" b="1" dirty="0"/>
              <a:t>People with vision difficulties are at a greater risk of suffering from:</a:t>
            </a:r>
            <a:r>
              <a:rPr lang="en-AU" altLang="en-AU" sz="1400" dirty="0"/>
              <a:t> </a:t>
            </a:r>
          </a:p>
          <a:p>
            <a:r>
              <a:rPr lang="en-AU" altLang="en-US" sz="1400" dirty="0"/>
              <a:t>falls</a:t>
            </a:r>
          </a:p>
          <a:p>
            <a:r>
              <a:rPr lang="en-AU" altLang="en-US" sz="1400" dirty="0"/>
              <a:t>depression</a:t>
            </a:r>
          </a:p>
          <a:p>
            <a:r>
              <a:rPr lang="en-AU" altLang="en-US" sz="1400" dirty="0"/>
              <a:t>early special accommodation</a:t>
            </a:r>
          </a:p>
          <a:p>
            <a:r>
              <a:rPr lang="en-AU" altLang="en-US" sz="1400" dirty="0"/>
              <a:t>increased risk of hip fracture</a:t>
            </a:r>
          </a:p>
          <a:p>
            <a:r>
              <a:rPr lang="en-AU" altLang="en-US" sz="1400" dirty="0"/>
              <a:t>increased early mortality</a:t>
            </a:r>
          </a:p>
          <a:p>
            <a:r>
              <a:rPr lang="en-AU" altLang="en-US" sz="1400" dirty="0"/>
              <a:t>social isolation</a:t>
            </a:r>
          </a:p>
          <a:p>
            <a:endParaRPr lang="en-AU" sz="1400" dirty="0"/>
          </a:p>
        </p:txBody>
      </p:sp>
    </p:spTree>
    <p:extLst>
      <p:ext uri="{BB962C8B-B14F-4D97-AF65-F5344CB8AC3E}">
        <p14:creationId xmlns:p14="http://schemas.microsoft.com/office/powerpoint/2010/main" val="3946984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361AB-E523-4F87-852B-6CA9BE99156A}"/>
              </a:ext>
            </a:extLst>
          </p:cNvPr>
          <p:cNvSpPr>
            <a:spLocks noGrp="1"/>
          </p:cNvSpPr>
          <p:nvPr>
            <p:ph type="title"/>
          </p:nvPr>
        </p:nvSpPr>
        <p:spPr/>
        <p:txBody>
          <a:bodyPr/>
          <a:lstStyle/>
          <a:p>
            <a:r>
              <a:rPr lang="en-AU" dirty="0"/>
              <a:t>External anatomy of the eye</a:t>
            </a:r>
          </a:p>
        </p:txBody>
      </p:sp>
      <p:pic>
        <p:nvPicPr>
          <p:cNvPr id="4" name="Picture 5" descr="http://avserver.lib.uthsc.edu:8080/Medicine/eye_exam/NormalExternalAnatomy.jpg">
            <a:extLst>
              <a:ext uri="{FF2B5EF4-FFF2-40B4-BE49-F238E27FC236}">
                <a16:creationId xmlns:a16="http://schemas.microsoft.com/office/drawing/2014/main" id="{06EA4C24-A6BF-4705-84A5-888F87513407}"/>
              </a:ext>
            </a:extLst>
          </p:cNvPr>
          <p:cNvPicPr>
            <a:picLocks noGrp="1" noChangeAspect="1" noChangeArrowheads="1"/>
          </p:cNvPicPr>
          <p:nvPr>
            <p:ph idx="1"/>
          </p:nvPr>
        </p:nvPicPr>
        <p:blipFill>
          <a:blip r:embed="rId2"/>
          <a:srcRect/>
          <a:stretch>
            <a:fillRect/>
          </a:stretch>
        </p:blipFill>
        <p:spPr bwMode="auto">
          <a:xfrm>
            <a:off x="2477645" y="1102613"/>
            <a:ext cx="4188709" cy="3125321"/>
          </a:xfrm>
          <a:prstGeom prst="rect">
            <a:avLst/>
          </a:prstGeom>
          <a:ln w="38100" cap="sq">
            <a:noFill/>
            <a:prstDash val="solid"/>
            <a:miter lim="800000"/>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54342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8493-0BB7-4A13-9E34-207A1479BBEE}"/>
              </a:ext>
            </a:extLst>
          </p:cNvPr>
          <p:cNvSpPr>
            <a:spLocks noGrp="1"/>
          </p:cNvSpPr>
          <p:nvPr>
            <p:ph type="title"/>
          </p:nvPr>
        </p:nvSpPr>
        <p:spPr/>
        <p:txBody>
          <a:bodyPr/>
          <a:lstStyle/>
          <a:p>
            <a:r>
              <a:rPr lang="en-AU" dirty="0"/>
              <a:t>Internal anatomy of the eye</a:t>
            </a:r>
          </a:p>
        </p:txBody>
      </p:sp>
      <p:pic>
        <p:nvPicPr>
          <p:cNvPr id="4" name="Content Placeholder 3">
            <a:extLst>
              <a:ext uri="{FF2B5EF4-FFF2-40B4-BE49-F238E27FC236}">
                <a16:creationId xmlns:a16="http://schemas.microsoft.com/office/drawing/2014/main" id="{A4668B95-5D98-40B0-91BD-976414BA77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8301" y="958850"/>
            <a:ext cx="3787397" cy="310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119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4070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BCA57-F469-499A-8FF1-8C41AFC33A47}"/>
              </a:ext>
            </a:extLst>
          </p:cNvPr>
          <p:cNvSpPr>
            <a:spLocks noGrp="1"/>
          </p:cNvSpPr>
          <p:nvPr>
            <p:ph type="title"/>
          </p:nvPr>
        </p:nvSpPr>
        <p:spPr>
          <a:xfrm>
            <a:off x="467546" y="-308570"/>
            <a:ext cx="2304254" cy="2016223"/>
          </a:xfrm>
        </p:spPr>
        <p:txBody>
          <a:bodyPr>
            <a:normAutofit/>
          </a:bodyPr>
          <a:lstStyle/>
          <a:p>
            <a:r>
              <a:rPr lang="en-AU" dirty="0">
                <a:solidFill>
                  <a:schemeClr val="bg1"/>
                </a:solidFill>
              </a:rPr>
              <a:t>Anatomy </a:t>
            </a:r>
            <a:br>
              <a:rPr lang="en-AU" dirty="0">
                <a:solidFill>
                  <a:schemeClr val="bg1"/>
                </a:solidFill>
              </a:rPr>
            </a:br>
            <a:r>
              <a:rPr lang="en-AU" dirty="0">
                <a:solidFill>
                  <a:schemeClr val="bg1"/>
                </a:solidFill>
              </a:rPr>
              <a:t>of the retina</a:t>
            </a:r>
          </a:p>
        </p:txBody>
      </p:sp>
      <p:pic>
        <p:nvPicPr>
          <p:cNvPr id="4" name="Picture 12" descr="http://stanfordmedicine25.stanford.edu/Assets/Images/NormalRetina.gif">
            <a:extLst>
              <a:ext uri="{FF2B5EF4-FFF2-40B4-BE49-F238E27FC236}">
                <a16:creationId xmlns:a16="http://schemas.microsoft.com/office/drawing/2014/main" id="{4EDC78CB-528A-4ABC-A2BA-E4994E0BF48A}"/>
              </a:ext>
            </a:extLst>
          </p:cNvPr>
          <p:cNvPicPr>
            <a:picLocks noGrp="1" noChangeAspect="1" noChangeArrowheads="1"/>
          </p:cNvPicPr>
          <p:nvPr>
            <p:ph idx="1"/>
          </p:nvPr>
        </p:nvPicPr>
        <p:blipFill rotWithShape="1">
          <a:blip r:embed="rId3"/>
          <a:srcRect l="202" t="957" b="5365"/>
          <a:stretch/>
        </p:blipFill>
        <p:spPr bwMode="auto">
          <a:xfrm>
            <a:off x="2578348" y="51470"/>
            <a:ext cx="6602164" cy="5040560"/>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89264ED-6A6C-459F-A971-9DCD2D416590}"/>
              </a:ext>
            </a:extLst>
          </p:cNvPr>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colorTemperature colorTemp="15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23528" y="4515966"/>
            <a:ext cx="1907704" cy="436286"/>
          </a:xfrm>
          <a:prstGeom prst="rect">
            <a:avLst/>
          </a:prstGeom>
        </p:spPr>
      </p:pic>
    </p:spTree>
    <p:extLst>
      <p:ext uri="{BB962C8B-B14F-4D97-AF65-F5344CB8AC3E}">
        <p14:creationId xmlns:p14="http://schemas.microsoft.com/office/powerpoint/2010/main" val="43402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FDDB-3B77-45B9-BAEA-14FD7E66FA2B}"/>
              </a:ext>
            </a:extLst>
          </p:cNvPr>
          <p:cNvSpPr>
            <a:spLocks noGrp="1"/>
          </p:cNvSpPr>
          <p:nvPr>
            <p:ph type="title"/>
          </p:nvPr>
        </p:nvSpPr>
        <p:spPr/>
        <p:txBody>
          <a:bodyPr/>
          <a:lstStyle/>
          <a:p>
            <a:r>
              <a:rPr lang="en-AU" dirty="0"/>
              <a:t>Common red eye conditions pharmacists will see</a:t>
            </a:r>
          </a:p>
        </p:txBody>
      </p:sp>
      <p:sp>
        <p:nvSpPr>
          <p:cNvPr id="3" name="Content Placeholder 2">
            <a:extLst>
              <a:ext uri="{FF2B5EF4-FFF2-40B4-BE49-F238E27FC236}">
                <a16:creationId xmlns:a16="http://schemas.microsoft.com/office/drawing/2014/main" id="{A7E57525-F9D0-45C9-8ACB-97B63C6EBCCF}"/>
              </a:ext>
            </a:extLst>
          </p:cNvPr>
          <p:cNvSpPr>
            <a:spLocks noGrp="1"/>
          </p:cNvSpPr>
          <p:nvPr>
            <p:ph idx="1"/>
          </p:nvPr>
        </p:nvSpPr>
        <p:spPr/>
        <p:txBody>
          <a:bodyPr/>
          <a:lstStyle/>
          <a:p>
            <a:r>
              <a:rPr lang="en-AU" b="1" dirty="0"/>
              <a:t>Conjunctivitis</a:t>
            </a:r>
          </a:p>
          <a:p>
            <a:r>
              <a:rPr lang="en-AU" dirty="0"/>
              <a:t>Dry Eye</a:t>
            </a:r>
          </a:p>
          <a:p>
            <a:r>
              <a:rPr lang="en-AU" dirty="0"/>
              <a:t>Lid crusting and inflammation (Blepharitis) </a:t>
            </a:r>
          </a:p>
          <a:p>
            <a:r>
              <a:rPr lang="en-AU" dirty="0"/>
              <a:t>Contact Lens Complications</a:t>
            </a:r>
          </a:p>
          <a:p>
            <a:endParaRPr lang="en-AU" dirty="0"/>
          </a:p>
        </p:txBody>
      </p:sp>
    </p:spTree>
    <p:extLst>
      <p:ext uri="{BB962C8B-B14F-4D97-AF65-F5344CB8AC3E}">
        <p14:creationId xmlns:p14="http://schemas.microsoft.com/office/powerpoint/2010/main" val="91970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30"/>
            <a:ext cx="3960439" cy="749224"/>
          </a:xfrm>
        </p:spPr>
        <p:txBody>
          <a:bodyPr>
            <a:normAutofit/>
          </a:bodyPr>
          <a:lstStyle/>
          <a:p>
            <a:pPr marL="0" indent="0">
              <a:buNone/>
            </a:pPr>
            <a:r>
              <a:rPr lang="en-AU" sz="1400" dirty="0">
                <a:cs typeface="Arial" pitchFamily="34" charset="0"/>
              </a:rPr>
              <a:t>22 year old Ms. X attends your pharmacy asking for drops for her red eye</a:t>
            </a:r>
          </a:p>
        </p:txBody>
      </p:sp>
      <p:sp>
        <p:nvSpPr>
          <p:cNvPr id="4" name="Content Placeholder 3">
            <a:extLst>
              <a:ext uri="{FF2B5EF4-FFF2-40B4-BE49-F238E27FC236}">
                <a16:creationId xmlns:a16="http://schemas.microsoft.com/office/drawing/2014/main" id="{F955E8CE-CDC3-4263-8AAE-4677AEE1539E}"/>
              </a:ext>
            </a:extLst>
          </p:cNvPr>
          <p:cNvSpPr>
            <a:spLocks noGrp="1"/>
          </p:cNvSpPr>
          <p:nvPr>
            <p:ph idx="10"/>
          </p:nvPr>
        </p:nvSpPr>
        <p:spPr/>
        <p:txBody>
          <a:bodyPr>
            <a:normAutofit/>
          </a:bodyPr>
          <a:lstStyle/>
          <a:p>
            <a:pPr marL="0" indent="0">
              <a:buNone/>
            </a:pPr>
            <a:r>
              <a:rPr lang="en-AU" sz="1400" b="1" dirty="0"/>
              <a:t>What do we ask the patient?</a:t>
            </a:r>
          </a:p>
          <a:p>
            <a:pPr marL="342900" indent="-342900">
              <a:buClr>
                <a:schemeClr val="accent2"/>
              </a:buClr>
              <a:buAutoNum type="arabicPeriod"/>
            </a:pPr>
            <a:r>
              <a:rPr lang="en-US" sz="1400" dirty="0"/>
              <a:t>Contact Lenses?</a:t>
            </a:r>
          </a:p>
          <a:p>
            <a:pPr marL="342900" indent="-342900">
              <a:buClr>
                <a:schemeClr val="accent2"/>
              </a:buClr>
              <a:buAutoNum type="arabicPeriod"/>
            </a:pPr>
            <a:r>
              <a:rPr lang="en-US" sz="1400" dirty="0"/>
              <a:t>Onset?</a:t>
            </a:r>
          </a:p>
          <a:p>
            <a:pPr marL="342900" indent="-342900">
              <a:buClr>
                <a:schemeClr val="accent2"/>
              </a:buClr>
              <a:buAutoNum type="arabicPeriod"/>
            </a:pPr>
            <a:r>
              <a:rPr lang="en-US" sz="1400" dirty="0"/>
              <a:t>Vision?</a:t>
            </a:r>
          </a:p>
          <a:p>
            <a:pPr marL="342900" indent="-342900">
              <a:buClr>
                <a:schemeClr val="accent2"/>
              </a:buClr>
              <a:buAutoNum type="arabicPeriod"/>
            </a:pPr>
            <a:r>
              <a:rPr lang="en-US" sz="1400" dirty="0"/>
              <a:t>Pain?</a:t>
            </a:r>
          </a:p>
          <a:p>
            <a:pPr marL="342900" indent="-342900">
              <a:buClr>
                <a:schemeClr val="accent2"/>
              </a:buClr>
              <a:buAutoNum type="arabicPeriod"/>
            </a:pPr>
            <a:r>
              <a:rPr lang="en-US" sz="1400" dirty="0"/>
              <a:t>Discharge?</a:t>
            </a:r>
          </a:p>
          <a:p>
            <a:pPr marL="342900" indent="-342900">
              <a:buClr>
                <a:schemeClr val="accent2"/>
              </a:buClr>
              <a:buAutoNum type="arabicPeriod"/>
            </a:pPr>
            <a:r>
              <a:rPr lang="en-US" sz="1400" dirty="0"/>
              <a:t>Trauma?</a:t>
            </a:r>
          </a:p>
          <a:p>
            <a:pPr marL="342900" indent="-342900">
              <a:buClr>
                <a:schemeClr val="accent2"/>
              </a:buClr>
              <a:buAutoNum type="arabicPeriod"/>
            </a:pPr>
            <a:r>
              <a:rPr lang="en-US" sz="1400" dirty="0"/>
              <a:t>Allergies?</a:t>
            </a:r>
          </a:p>
          <a:p>
            <a:pPr marL="342900" indent="-342900">
              <a:buClr>
                <a:schemeClr val="accent2"/>
              </a:buClr>
              <a:buAutoNum type="arabicPeriod"/>
            </a:pPr>
            <a:r>
              <a:rPr lang="en-US" sz="1400" dirty="0"/>
              <a:t>Recurring?</a:t>
            </a:r>
          </a:p>
          <a:p>
            <a:pPr marL="342900" indent="-342900">
              <a:buClr>
                <a:schemeClr val="accent2"/>
              </a:buClr>
              <a:buAutoNum type="arabicPeriod"/>
            </a:pPr>
            <a:r>
              <a:rPr lang="en-US" sz="1400" dirty="0"/>
              <a:t>General Health (Flu, Nausea, HAs?)</a:t>
            </a:r>
          </a:p>
          <a:p>
            <a:pPr marL="342900" indent="-342900">
              <a:buClr>
                <a:schemeClr val="accent2"/>
              </a:buClr>
              <a:buAutoNum type="arabicPeriod"/>
            </a:pPr>
            <a:r>
              <a:rPr lang="en-US" sz="1400" dirty="0"/>
              <a:t>Other eye?</a:t>
            </a:r>
            <a:endParaRPr lang="en-AU" sz="1400" dirty="0"/>
          </a:p>
          <a:p>
            <a:endParaRPr lang="en-AU" dirty="0"/>
          </a:p>
        </p:txBody>
      </p:sp>
      <p:sp>
        <p:nvSpPr>
          <p:cNvPr id="5" name="Content Placeholder 2">
            <a:extLst>
              <a:ext uri="{FF2B5EF4-FFF2-40B4-BE49-F238E27FC236}">
                <a16:creationId xmlns:a16="http://schemas.microsoft.com/office/drawing/2014/main" id="{7B5AF3BA-C148-4336-A550-C240A53DA0B5}"/>
              </a:ext>
            </a:extLst>
          </p:cNvPr>
          <p:cNvSpPr txBox="1">
            <a:spLocks/>
          </p:cNvSpPr>
          <p:nvPr/>
        </p:nvSpPr>
        <p:spPr>
          <a:xfrm>
            <a:off x="467545" y="1527635"/>
            <a:ext cx="3960439" cy="461192"/>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pic>
        <p:nvPicPr>
          <p:cNvPr id="6" name="Picture 2" descr="http://www.optometricmanagement.com/content/archive/2012/February/images/OM_February_A13_Fig02.jpg">
            <a:extLst>
              <a:ext uri="{FF2B5EF4-FFF2-40B4-BE49-F238E27FC236}">
                <a16:creationId xmlns:a16="http://schemas.microsoft.com/office/drawing/2014/main" id="{A48C0C24-81E9-49B3-8D96-89E5208C7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35646"/>
            <a:ext cx="3096344" cy="2128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211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21A8A-CD16-448F-9326-CDC8B4219DEB}"/>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C7219E0E-4797-47E3-B7CE-F11894E8634E}"/>
              </a:ext>
            </a:extLst>
          </p:cNvPr>
          <p:cNvSpPr>
            <a:spLocks noGrp="1"/>
          </p:cNvSpPr>
          <p:nvPr>
            <p:ph idx="1"/>
          </p:nvPr>
        </p:nvSpPr>
        <p:spPr/>
        <p:txBody>
          <a:bodyPr>
            <a:normAutofit/>
          </a:bodyPr>
          <a:lstStyle/>
          <a:p>
            <a:pPr marL="0" indent="0">
              <a:buNone/>
            </a:pPr>
            <a:r>
              <a:rPr lang="en-AU" sz="1400" b="1" dirty="0"/>
              <a:t>Signs of conjunctivitis:</a:t>
            </a:r>
          </a:p>
          <a:p>
            <a:r>
              <a:rPr lang="en-AU" sz="1400" dirty="0"/>
              <a:t>Redness in the white of the eye or inner eye lid</a:t>
            </a:r>
          </a:p>
          <a:p>
            <a:r>
              <a:rPr lang="en-AU" sz="1400" dirty="0"/>
              <a:t>Painful eye</a:t>
            </a:r>
          </a:p>
          <a:p>
            <a:r>
              <a:rPr lang="en-AU" sz="1400" dirty="0"/>
              <a:t>Eye discharge ( can be watery or mucopurulent) </a:t>
            </a:r>
          </a:p>
          <a:p>
            <a:r>
              <a:rPr lang="en-AU" sz="1400" dirty="0"/>
              <a:t>Sticky eye lids on waking</a:t>
            </a:r>
          </a:p>
          <a:p>
            <a:r>
              <a:rPr lang="en-AU" sz="1400" dirty="0"/>
              <a:t>Burning eyes</a:t>
            </a:r>
          </a:p>
          <a:p>
            <a:r>
              <a:rPr lang="en-AU" sz="1400" dirty="0"/>
              <a:t>Itchy eyes</a:t>
            </a:r>
          </a:p>
          <a:p>
            <a:r>
              <a:rPr lang="en-AU" sz="1400" dirty="0"/>
              <a:t>Increased tearing</a:t>
            </a:r>
          </a:p>
          <a:p>
            <a:endParaRPr lang="en-AU" sz="1400" dirty="0"/>
          </a:p>
        </p:txBody>
      </p:sp>
    </p:spTree>
    <p:extLst>
      <p:ext uri="{BB962C8B-B14F-4D97-AF65-F5344CB8AC3E}">
        <p14:creationId xmlns:p14="http://schemas.microsoft.com/office/powerpoint/2010/main" val="27603391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649-8793-4558-9E0F-BF647639952D}"/>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0E6229E5-1A98-457B-AB63-C2F3374C075A}"/>
              </a:ext>
            </a:extLst>
          </p:cNvPr>
          <p:cNvSpPr>
            <a:spLocks noGrp="1"/>
          </p:cNvSpPr>
          <p:nvPr>
            <p:ph idx="1"/>
          </p:nvPr>
        </p:nvSpPr>
        <p:spPr/>
        <p:txBody>
          <a:bodyPr>
            <a:normAutofit/>
          </a:bodyPr>
          <a:lstStyle/>
          <a:p>
            <a:pPr marL="0" indent="0">
              <a:buNone/>
            </a:pPr>
            <a:r>
              <a:rPr lang="en-AU" sz="1800" b="1" dirty="0"/>
              <a:t>Causes of conjunctivitis:</a:t>
            </a:r>
          </a:p>
          <a:p>
            <a:r>
              <a:rPr lang="en-AU" sz="1800" dirty="0"/>
              <a:t>Bacteria </a:t>
            </a:r>
          </a:p>
          <a:p>
            <a:pPr lvl="1"/>
            <a:r>
              <a:rPr lang="en-AU" dirty="0"/>
              <a:t>Causes: Staphylococcus aureus, Streptococcus pneumoniae, Haemophilus influenza</a:t>
            </a:r>
          </a:p>
          <a:p>
            <a:pPr lvl="1"/>
            <a:r>
              <a:rPr lang="en-AU" dirty="0"/>
              <a:t>Spread: hand to eye contact or through adjacent mucosal tissue colonisation such as nasal or sinus mucosa.</a:t>
            </a:r>
          </a:p>
          <a:p>
            <a:endParaRPr lang="en-AU" dirty="0"/>
          </a:p>
        </p:txBody>
      </p:sp>
      <p:pic>
        <p:nvPicPr>
          <p:cNvPr id="5" name="Picture 8" descr="http://upload.wikimedia.org/wikipedia/commons/9/90/Swollen_eye_with_conjunctivitis.jpg">
            <a:extLst>
              <a:ext uri="{FF2B5EF4-FFF2-40B4-BE49-F238E27FC236}">
                <a16:creationId xmlns:a16="http://schemas.microsoft.com/office/drawing/2014/main" id="{A28D2E92-DCAE-4096-BDF4-9D71235E597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9038" y="2623453"/>
            <a:ext cx="3904962" cy="2520047"/>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6" name="Picture 12" descr="http://img.webmd.com/dtmcms/live/webmd/consumer_assets/site_images/articles/health_tools/pinkeye_slideshow/PRinc_rm_photo_of_conjunctivits_eye_pus.jpg">
            <a:extLst>
              <a:ext uri="{FF2B5EF4-FFF2-40B4-BE49-F238E27FC236}">
                <a16:creationId xmlns:a16="http://schemas.microsoft.com/office/drawing/2014/main" id="{80E271DC-D496-41E1-80A3-462EC8B9AA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9039" y="0"/>
            <a:ext cx="3904961" cy="2653473"/>
          </a:xfrm>
          <a:prstGeom prst="rect">
            <a:avLst/>
          </a:prstGeom>
          <a:solidFill>
            <a:srgbClr val="FFFFFF">
              <a:shade val="85000"/>
            </a:srgbClr>
          </a:solidFill>
          <a:ln w="88900" cap="sq">
            <a:noFill/>
            <a:miter lim="800000"/>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2601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649-8793-4558-9E0F-BF647639952D}"/>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0E6229E5-1A98-457B-AB63-C2F3374C075A}"/>
              </a:ext>
            </a:extLst>
          </p:cNvPr>
          <p:cNvSpPr>
            <a:spLocks noGrp="1"/>
          </p:cNvSpPr>
          <p:nvPr>
            <p:ph idx="1"/>
          </p:nvPr>
        </p:nvSpPr>
        <p:spPr>
          <a:xfrm>
            <a:off x="467545" y="958430"/>
            <a:ext cx="3960439" cy="3341512"/>
          </a:xfrm>
        </p:spPr>
        <p:txBody>
          <a:bodyPr>
            <a:normAutofit/>
          </a:bodyPr>
          <a:lstStyle/>
          <a:p>
            <a:pPr marL="0" indent="0">
              <a:buNone/>
            </a:pPr>
            <a:r>
              <a:rPr lang="en-AU" sz="1800" b="1" dirty="0"/>
              <a:t>Causes of conjunctivitis:</a:t>
            </a:r>
          </a:p>
          <a:p>
            <a:r>
              <a:rPr lang="en-AU" sz="1800" dirty="0"/>
              <a:t>Viruses</a:t>
            </a:r>
          </a:p>
          <a:p>
            <a:pPr lvl="1"/>
            <a:r>
              <a:rPr lang="en-AU" dirty="0"/>
              <a:t>Causes: Adenovirus (most common).  Herpes Simplex Virus (HSV) &amp; Varicella </a:t>
            </a:r>
            <a:r>
              <a:rPr lang="en-AU" dirty="0" err="1"/>
              <a:t>Zostor</a:t>
            </a:r>
            <a:r>
              <a:rPr lang="en-AU" dirty="0"/>
              <a:t> Virus (VZV) are less common.</a:t>
            </a:r>
          </a:p>
          <a:p>
            <a:pPr lvl="1"/>
            <a:r>
              <a:rPr lang="en-AU" dirty="0"/>
              <a:t>Spread: highly contagious and usually transmitted through inoculation of viral particles from the patient’s hand or by contact with upper respiratory droplets.</a:t>
            </a:r>
          </a:p>
        </p:txBody>
      </p:sp>
      <p:pic>
        <p:nvPicPr>
          <p:cNvPr id="7" name="Picture 10" descr="http://xn--jenlgekbenhavn-3ib7zia.dk/wp-content/uploads/adenovirus1.jpg">
            <a:extLst>
              <a:ext uri="{FF2B5EF4-FFF2-40B4-BE49-F238E27FC236}">
                <a16:creationId xmlns:a16="http://schemas.microsoft.com/office/drawing/2014/main" id="{0B036A77-68D3-4073-88D2-9DD83756A7B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059582"/>
            <a:ext cx="3943760" cy="2856761"/>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8897227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C2649-8793-4558-9E0F-BF647639952D}"/>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0E6229E5-1A98-457B-AB63-C2F3374C075A}"/>
              </a:ext>
            </a:extLst>
          </p:cNvPr>
          <p:cNvSpPr>
            <a:spLocks noGrp="1"/>
          </p:cNvSpPr>
          <p:nvPr>
            <p:ph idx="1"/>
          </p:nvPr>
        </p:nvSpPr>
        <p:spPr>
          <a:xfrm>
            <a:off x="467545" y="958430"/>
            <a:ext cx="3960439" cy="3341512"/>
          </a:xfrm>
        </p:spPr>
        <p:txBody>
          <a:bodyPr>
            <a:normAutofit fontScale="85000" lnSpcReduction="20000"/>
          </a:bodyPr>
          <a:lstStyle/>
          <a:p>
            <a:pPr marL="0" indent="0">
              <a:buNone/>
            </a:pPr>
            <a:r>
              <a:rPr lang="en-AU" sz="1800" b="1" dirty="0"/>
              <a:t>Causes of conjunctivitis:</a:t>
            </a:r>
          </a:p>
          <a:p>
            <a:r>
              <a:rPr lang="en-AU" sz="1800" dirty="0"/>
              <a:t>Allergies</a:t>
            </a:r>
          </a:p>
          <a:p>
            <a:pPr lvl="1"/>
            <a:r>
              <a:rPr lang="en-AU" dirty="0"/>
              <a:t>Immunological response:</a:t>
            </a:r>
          </a:p>
          <a:p>
            <a:pPr lvl="2"/>
            <a:r>
              <a:rPr lang="en-AU" dirty="0"/>
              <a:t>Type I (Immediate) hypersensitivity reaction triggering mast cell degranulation</a:t>
            </a:r>
          </a:p>
          <a:p>
            <a:pPr lvl="2"/>
            <a:r>
              <a:rPr lang="en-AU" dirty="0"/>
              <a:t>Type IV (Delayed-type) hypersensitivity reaction – onset 48 hours after exposure.</a:t>
            </a:r>
          </a:p>
          <a:p>
            <a:pPr lvl="1"/>
            <a:r>
              <a:rPr lang="en-AU" dirty="0"/>
              <a:t>Subtypes:</a:t>
            </a:r>
          </a:p>
          <a:p>
            <a:pPr lvl="2"/>
            <a:r>
              <a:rPr lang="en-AU" dirty="0"/>
              <a:t>Seasonal Allergic Conjunctivitis (SAC) &amp; Perennial Allergic Conjunctivitis (PAC)</a:t>
            </a:r>
          </a:p>
          <a:p>
            <a:pPr lvl="2"/>
            <a:r>
              <a:rPr lang="en-AU" dirty="0"/>
              <a:t>Vernal </a:t>
            </a:r>
            <a:r>
              <a:rPr lang="en-AU" dirty="0" err="1"/>
              <a:t>keratoconjuctivitis</a:t>
            </a:r>
            <a:r>
              <a:rPr lang="en-AU" dirty="0"/>
              <a:t> (VKC), Atopic </a:t>
            </a:r>
            <a:r>
              <a:rPr lang="en-AU" dirty="0" err="1"/>
              <a:t>keratoconjuctivitis</a:t>
            </a:r>
            <a:r>
              <a:rPr lang="en-AU" dirty="0"/>
              <a:t> &amp; Giant Papillary Conjunctivitis</a:t>
            </a:r>
          </a:p>
          <a:p>
            <a:r>
              <a:rPr lang="en-AU" dirty="0"/>
              <a:t>Irritants – e.g. shampoos, dirt, smoke, swimming pool chlorine</a:t>
            </a:r>
          </a:p>
        </p:txBody>
      </p:sp>
      <p:pic>
        <p:nvPicPr>
          <p:cNvPr id="5" name="Picture 1">
            <a:extLst>
              <a:ext uri="{FF2B5EF4-FFF2-40B4-BE49-F238E27FC236}">
                <a16:creationId xmlns:a16="http://schemas.microsoft.com/office/drawing/2014/main" id="{49414905-D599-4DF9-AEFB-276B5E3ADF8C}"/>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89" t="8862" r="15349" b="7920"/>
          <a:stretch/>
        </p:blipFill>
        <p:spPr bwMode="auto">
          <a:xfrm>
            <a:off x="4860032" y="1131590"/>
            <a:ext cx="3888432" cy="2624161"/>
          </a:xfrm>
          <a:prstGeom prst="rect">
            <a:avLst/>
          </a:prstGeom>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96005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A7CA-A571-43D4-BC4A-89D1AC332281}"/>
              </a:ext>
            </a:extLst>
          </p:cNvPr>
          <p:cNvSpPr>
            <a:spLocks noGrp="1"/>
          </p:cNvSpPr>
          <p:nvPr>
            <p:ph type="title"/>
          </p:nvPr>
        </p:nvSpPr>
        <p:spPr/>
        <p:txBody>
          <a:bodyPr/>
          <a:lstStyle/>
          <a:p>
            <a:r>
              <a:rPr lang="en-AU" dirty="0"/>
              <a:t>Overview</a:t>
            </a:r>
          </a:p>
        </p:txBody>
      </p:sp>
      <p:sp>
        <p:nvSpPr>
          <p:cNvPr id="3" name="Content Placeholder 2">
            <a:extLst>
              <a:ext uri="{FF2B5EF4-FFF2-40B4-BE49-F238E27FC236}">
                <a16:creationId xmlns:a16="http://schemas.microsoft.com/office/drawing/2014/main" id="{6A876281-ADC6-4AB4-942B-27006D190303}"/>
              </a:ext>
            </a:extLst>
          </p:cNvPr>
          <p:cNvSpPr>
            <a:spLocks noGrp="1"/>
          </p:cNvSpPr>
          <p:nvPr>
            <p:ph idx="1"/>
          </p:nvPr>
        </p:nvSpPr>
        <p:spPr>
          <a:xfrm>
            <a:off x="467545" y="958430"/>
            <a:ext cx="4104455" cy="3102992"/>
          </a:xfrm>
        </p:spPr>
        <p:txBody>
          <a:bodyPr>
            <a:normAutofit/>
          </a:bodyPr>
          <a:lstStyle/>
          <a:p>
            <a:r>
              <a:rPr lang="en-AU" sz="1400" dirty="0"/>
              <a:t>Who’s who and where to get help</a:t>
            </a:r>
          </a:p>
          <a:p>
            <a:r>
              <a:rPr lang="en-AU" sz="1400" dirty="0"/>
              <a:t>Eye health in Australia</a:t>
            </a:r>
          </a:p>
          <a:p>
            <a:r>
              <a:rPr lang="en-AU" sz="1400" dirty="0"/>
              <a:t>Preventing sight loss – what can we do?</a:t>
            </a:r>
          </a:p>
          <a:p>
            <a:r>
              <a:rPr lang="en-AU" sz="1400" dirty="0"/>
              <a:t>Anatomy and physiology of the eye</a:t>
            </a:r>
          </a:p>
          <a:p>
            <a:r>
              <a:rPr lang="en-AU" sz="1400" dirty="0"/>
              <a:t>Dealing with an eye health problem</a:t>
            </a:r>
          </a:p>
        </p:txBody>
      </p:sp>
      <p:sp>
        <p:nvSpPr>
          <p:cNvPr id="4" name="Content Placeholder 3">
            <a:extLst>
              <a:ext uri="{FF2B5EF4-FFF2-40B4-BE49-F238E27FC236}">
                <a16:creationId xmlns:a16="http://schemas.microsoft.com/office/drawing/2014/main" id="{DAC9108B-BBF6-4225-81B1-CA3A8B40D2AB}"/>
              </a:ext>
            </a:extLst>
          </p:cNvPr>
          <p:cNvSpPr>
            <a:spLocks noGrp="1"/>
          </p:cNvSpPr>
          <p:nvPr>
            <p:ph idx="10"/>
          </p:nvPr>
        </p:nvSpPr>
        <p:spPr/>
        <p:txBody>
          <a:bodyPr>
            <a:normAutofit/>
          </a:bodyPr>
          <a:lstStyle/>
          <a:p>
            <a:r>
              <a:rPr lang="en-AU" sz="1400" dirty="0"/>
              <a:t>Common eye conditions:</a:t>
            </a:r>
          </a:p>
          <a:p>
            <a:pPr lvl="1"/>
            <a:r>
              <a:rPr lang="en-AU" sz="1200" dirty="0"/>
              <a:t>Infective Conjunctivitis</a:t>
            </a:r>
          </a:p>
          <a:p>
            <a:pPr lvl="1"/>
            <a:r>
              <a:rPr lang="en-AU" sz="1200" dirty="0"/>
              <a:t>Allergic Red Eye</a:t>
            </a:r>
          </a:p>
          <a:p>
            <a:pPr lvl="1"/>
            <a:r>
              <a:rPr lang="en-AU" sz="1200" dirty="0"/>
              <a:t>Dry Eye</a:t>
            </a:r>
          </a:p>
          <a:p>
            <a:pPr lvl="1"/>
            <a:r>
              <a:rPr lang="en-AU" sz="1200" dirty="0"/>
              <a:t>Contact Lens related issues</a:t>
            </a:r>
          </a:p>
          <a:p>
            <a:pPr lvl="1"/>
            <a:r>
              <a:rPr lang="en-AU" sz="1200" dirty="0"/>
              <a:t>Age-related macular degeneration (AMD)</a:t>
            </a:r>
          </a:p>
          <a:p>
            <a:pPr lvl="1"/>
            <a:r>
              <a:rPr lang="en-AU" sz="1200" dirty="0"/>
              <a:t>Cataract</a:t>
            </a:r>
          </a:p>
          <a:p>
            <a:pPr lvl="1"/>
            <a:r>
              <a:rPr lang="en-AU" sz="1200" dirty="0"/>
              <a:t>Diabetic retinopathy</a:t>
            </a:r>
          </a:p>
          <a:p>
            <a:pPr lvl="1"/>
            <a:r>
              <a:rPr lang="en-AU" sz="1200" dirty="0"/>
              <a:t>Glaucoma </a:t>
            </a:r>
          </a:p>
          <a:p>
            <a:pPr lvl="1"/>
            <a:r>
              <a:rPr lang="en-AU" sz="1200" dirty="0"/>
              <a:t>Refractive error</a:t>
            </a:r>
          </a:p>
          <a:p>
            <a:endParaRPr lang="en-AU" sz="1400" dirty="0"/>
          </a:p>
        </p:txBody>
      </p:sp>
    </p:spTree>
    <p:extLst>
      <p:ext uri="{BB962C8B-B14F-4D97-AF65-F5344CB8AC3E}">
        <p14:creationId xmlns:p14="http://schemas.microsoft.com/office/powerpoint/2010/main" val="5126478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FF8-3184-4818-AB35-04F0CFBFBF36}"/>
              </a:ext>
            </a:extLst>
          </p:cNvPr>
          <p:cNvSpPr>
            <a:spLocks noGrp="1"/>
          </p:cNvSpPr>
          <p:nvPr>
            <p:ph type="title"/>
          </p:nvPr>
        </p:nvSpPr>
        <p:spPr/>
        <p:txBody>
          <a:bodyPr/>
          <a:lstStyle/>
          <a:p>
            <a:r>
              <a:rPr lang="en-AU" dirty="0"/>
              <a:t>Case study 1</a:t>
            </a:r>
          </a:p>
        </p:txBody>
      </p:sp>
      <p:graphicFrame>
        <p:nvGraphicFramePr>
          <p:cNvPr id="5" name="Table 5">
            <a:extLst>
              <a:ext uri="{FF2B5EF4-FFF2-40B4-BE49-F238E27FC236}">
                <a16:creationId xmlns:a16="http://schemas.microsoft.com/office/drawing/2014/main" id="{AA908136-6A20-4CF0-B7CB-650DC13689AF}"/>
              </a:ext>
            </a:extLst>
          </p:cNvPr>
          <p:cNvGraphicFramePr>
            <a:graphicFrameLocks noGrp="1"/>
          </p:cNvGraphicFramePr>
          <p:nvPr>
            <p:ph idx="1"/>
            <p:extLst>
              <p:ext uri="{D42A27DB-BD31-4B8C-83A1-F6EECF244321}">
                <p14:modId xmlns:p14="http://schemas.microsoft.com/office/powerpoint/2010/main" val="284994437"/>
              </p:ext>
            </p:extLst>
          </p:nvPr>
        </p:nvGraphicFramePr>
        <p:xfrm>
          <a:off x="468313" y="958850"/>
          <a:ext cx="8208144" cy="2355868"/>
        </p:xfrm>
        <a:graphic>
          <a:graphicData uri="http://schemas.openxmlformats.org/drawingml/2006/table">
            <a:tbl>
              <a:tblPr firstRow="1" bandRow="1">
                <a:tableStyleId>{5C22544A-7EE6-4342-B048-85BDC9FD1C3A}</a:tableStyleId>
              </a:tblPr>
              <a:tblGrid>
                <a:gridCol w="2736048">
                  <a:extLst>
                    <a:ext uri="{9D8B030D-6E8A-4147-A177-3AD203B41FA5}">
                      <a16:colId xmlns:a16="http://schemas.microsoft.com/office/drawing/2014/main" val="2098361424"/>
                    </a:ext>
                  </a:extLst>
                </a:gridCol>
                <a:gridCol w="2953208">
                  <a:extLst>
                    <a:ext uri="{9D8B030D-6E8A-4147-A177-3AD203B41FA5}">
                      <a16:colId xmlns:a16="http://schemas.microsoft.com/office/drawing/2014/main" val="1065029343"/>
                    </a:ext>
                  </a:extLst>
                </a:gridCol>
                <a:gridCol w="2518888">
                  <a:extLst>
                    <a:ext uri="{9D8B030D-6E8A-4147-A177-3AD203B41FA5}">
                      <a16:colId xmlns:a16="http://schemas.microsoft.com/office/drawing/2014/main" val="3682328866"/>
                    </a:ext>
                  </a:extLst>
                </a:gridCol>
              </a:tblGrid>
              <a:tr h="316756">
                <a:tc gridSpan="3">
                  <a:txBody>
                    <a:bodyPr/>
                    <a:lstStyle/>
                    <a:p>
                      <a:r>
                        <a:rPr lang="en-AU" sz="1400" b="1" dirty="0">
                          <a:solidFill>
                            <a:schemeClr val="tx1"/>
                          </a:solidFill>
                          <a:latin typeface="Rockwell" panose="02060603020205020403" pitchFamily="18" charset="0"/>
                        </a:rPr>
                        <a:t>Differentiating conjunctivitis</a:t>
                      </a:r>
                    </a:p>
                  </a:txBody>
                  <a:tcPr/>
                </a:tc>
                <a:tc hMerge="1">
                  <a:txBody>
                    <a:bodyPr/>
                    <a:lstStyle/>
                    <a:p>
                      <a:endParaRPr lang="en-AU" sz="1400" b="0" dirty="0">
                        <a:solidFill>
                          <a:schemeClr val="tx1"/>
                        </a:solidFill>
                        <a:latin typeface="Rockwell" panose="02060603020205020403" pitchFamily="18" charset="0"/>
                      </a:endParaRPr>
                    </a:p>
                  </a:txBody>
                  <a:tcPr/>
                </a:tc>
                <a:tc hMerge="1">
                  <a:txBody>
                    <a:bodyPr/>
                    <a:lstStyle/>
                    <a:p>
                      <a:endParaRPr lang="en-AU" sz="1400" b="0" dirty="0">
                        <a:solidFill>
                          <a:schemeClr val="tx1"/>
                        </a:solidFill>
                        <a:latin typeface="Rockwell" panose="02060603020205020403" pitchFamily="18" charset="0"/>
                      </a:endParaRPr>
                    </a:p>
                  </a:txBody>
                  <a:tcPr/>
                </a:tc>
                <a:extLst>
                  <a:ext uri="{0D108BD9-81ED-4DB2-BD59-A6C34878D82A}">
                    <a16:rowId xmlns:a16="http://schemas.microsoft.com/office/drawing/2014/main" val="1596757120"/>
                  </a:ext>
                </a:extLst>
              </a:tr>
              <a:tr h="158636">
                <a:tc>
                  <a:txBody>
                    <a:bodyPr/>
                    <a:lstStyle/>
                    <a:p>
                      <a:r>
                        <a:rPr lang="en-AU" sz="1400" b="0" dirty="0">
                          <a:solidFill>
                            <a:schemeClr val="tx1"/>
                          </a:solidFill>
                          <a:latin typeface="Rockwell" panose="02060603020205020403" pitchFamily="18" charset="0"/>
                        </a:rPr>
                        <a:t>Bacterial</a:t>
                      </a:r>
                    </a:p>
                  </a:txBody>
                  <a:tcPr/>
                </a:tc>
                <a:tc>
                  <a:txBody>
                    <a:bodyPr/>
                    <a:lstStyle/>
                    <a:p>
                      <a:r>
                        <a:rPr lang="en-AU" sz="1400" b="0" dirty="0">
                          <a:solidFill>
                            <a:schemeClr val="tx1"/>
                          </a:solidFill>
                          <a:latin typeface="Rockwell" panose="02060603020205020403" pitchFamily="18" charset="0"/>
                        </a:rPr>
                        <a:t>Viral</a:t>
                      </a:r>
                    </a:p>
                  </a:txBody>
                  <a:tcPr/>
                </a:tc>
                <a:tc>
                  <a:txBody>
                    <a:bodyPr/>
                    <a:lstStyle/>
                    <a:p>
                      <a:r>
                        <a:rPr lang="en-AU" sz="1400" b="0" dirty="0">
                          <a:solidFill>
                            <a:schemeClr val="tx1"/>
                          </a:solidFill>
                          <a:latin typeface="Rockwell" panose="02060603020205020403" pitchFamily="18" charset="0"/>
                        </a:rPr>
                        <a:t>Allergic</a:t>
                      </a:r>
                    </a:p>
                  </a:txBody>
                  <a:tcPr/>
                </a:tc>
                <a:extLst>
                  <a:ext uri="{0D108BD9-81ED-4DB2-BD59-A6C34878D82A}">
                    <a16:rowId xmlns:a16="http://schemas.microsoft.com/office/drawing/2014/main" val="1607265396"/>
                  </a:ext>
                </a:extLst>
              </a:tr>
              <a:tr h="1598538">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Mucopurulent</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Eye lids stuck together on waking</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Can be contagious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May self-resolve</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Antibiotic treatment</a:t>
                      </a:r>
                    </a:p>
                  </a:txBody>
                  <a:tcPr/>
                </a:tc>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Watery discharge</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Cause: often common cold</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Usually self limiting</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Can be transferred to other eye</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Cold Compressors – reduce discomfort and burning</a:t>
                      </a:r>
                    </a:p>
                  </a:txBody>
                  <a:tcPr/>
                </a:tc>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Usually seasonal </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Can be perennial</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Typically bilateral</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Itchy and burning</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Mild redness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Anti Histamine - </a:t>
                      </a:r>
                      <a:r>
                        <a:rPr kumimoji="0" lang="en-AU" sz="1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Zaditen</a:t>
                      </a:r>
                      <a:endPar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Mast Cell Stabiliser - </a:t>
                      </a:r>
                      <a:r>
                        <a:rPr kumimoji="0" lang="en-AU" sz="110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Patanol</a:t>
                      </a:r>
                      <a:endPar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endParaRPr lang="en-AU" sz="11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24143495"/>
                  </a:ext>
                </a:extLst>
              </a:tr>
            </a:tbl>
          </a:graphicData>
        </a:graphic>
      </p:graphicFrame>
    </p:spTree>
    <p:extLst>
      <p:ext uri="{BB962C8B-B14F-4D97-AF65-F5344CB8AC3E}">
        <p14:creationId xmlns:p14="http://schemas.microsoft.com/office/powerpoint/2010/main" val="23546834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F7B3-6473-45B8-80F7-E8768F3373A1}"/>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3395486C-F22B-4335-8C17-68894ABB5683}"/>
              </a:ext>
            </a:extLst>
          </p:cNvPr>
          <p:cNvSpPr>
            <a:spLocks noGrp="1"/>
          </p:cNvSpPr>
          <p:nvPr>
            <p:ph idx="1"/>
          </p:nvPr>
        </p:nvSpPr>
        <p:spPr>
          <a:xfrm>
            <a:off x="467545" y="1419622"/>
            <a:ext cx="3960439" cy="2952328"/>
          </a:xfrm>
        </p:spPr>
        <p:txBody>
          <a:bodyPr>
            <a:noAutofit/>
          </a:bodyPr>
          <a:lstStyle/>
          <a:p>
            <a:pPr marL="0" indent="0">
              <a:buNone/>
            </a:pPr>
            <a:r>
              <a:rPr lang="en-AU" sz="1100" b="1" dirty="0"/>
              <a:t>Allergic Non-Drug Therapy</a:t>
            </a:r>
          </a:p>
          <a:p>
            <a:r>
              <a:rPr lang="en-AU" sz="1100" dirty="0"/>
              <a:t>1. Allergen Avoidance:</a:t>
            </a:r>
          </a:p>
          <a:p>
            <a:pPr lvl="1"/>
            <a:r>
              <a:rPr lang="en-AU" sz="1100" dirty="0"/>
              <a:t>Stay indoors on high pollen count days</a:t>
            </a:r>
          </a:p>
          <a:p>
            <a:pPr lvl="1"/>
            <a:r>
              <a:rPr lang="en-AU" sz="1100" dirty="0"/>
              <a:t>Protective pillowslips and bedding</a:t>
            </a:r>
          </a:p>
          <a:p>
            <a:pPr lvl="1"/>
            <a:r>
              <a:rPr lang="en-AU" sz="1100" dirty="0"/>
              <a:t>Remove carpets and rugs</a:t>
            </a:r>
          </a:p>
          <a:p>
            <a:pPr lvl="1"/>
            <a:r>
              <a:rPr lang="en-AU" sz="1100" dirty="0"/>
              <a:t>High temperature hot water laundry wash</a:t>
            </a:r>
          </a:p>
          <a:p>
            <a:pPr lvl="1"/>
            <a:r>
              <a:rPr lang="en-AU" sz="1100" dirty="0"/>
              <a:t>Showering at bedtime to avoid allergens in hair</a:t>
            </a:r>
          </a:p>
          <a:p>
            <a:pPr lvl="1"/>
            <a:r>
              <a:rPr lang="en-AU" sz="1100" dirty="0"/>
              <a:t>HEPA filter in car and home air conditioner – 99.97% removal of particles</a:t>
            </a:r>
          </a:p>
          <a:p>
            <a:r>
              <a:rPr lang="en-AU" sz="1300" dirty="0"/>
              <a:t>2. Palliative</a:t>
            </a:r>
          </a:p>
          <a:p>
            <a:pPr lvl="1"/>
            <a:r>
              <a:rPr lang="en-AU" sz="1100" dirty="0"/>
              <a:t>Cold compress  – Vasoconstriction and Itch Suppression (less degranulation)</a:t>
            </a:r>
          </a:p>
          <a:p>
            <a:endParaRPr lang="en-AU" sz="1100" dirty="0"/>
          </a:p>
        </p:txBody>
      </p:sp>
      <p:sp>
        <p:nvSpPr>
          <p:cNvPr id="4" name="Content Placeholder 3">
            <a:extLst>
              <a:ext uri="{FF2B5EF4-FFF2-40B4-BE49-F238E27FC236}">
                <a16:creationId xmlns:a16="http://schemas.microsoft.com/office/drawing/2014/main" id="{1AD77347-E079-4311-9DD0-BBF4CD5D5787}"/>
              </a:ext>
            </a:extLst>
          </p:cNvPr>
          <p:cNvSpPr>
            <a:spLocks noGrp="1"/>
          </p:cNvSpPr>
          <p:nvPr>
            <p:ph idx="10"/>
          </p:nvPr>
        </p:nvSpPr>
        <p:spPr>
          <a:xfrm>
            <a:off x="4716016" y="1419622"/>
            <a:ext cx="3960439" cy="2641800"/>
          </a:xfrm>
        </p:spPr>
        <p:txBody>
          <a:bodyPr>
            <a:normAutofit/>
          </a:bodyPr>
          <a:lstStyle/>
          <a:p>
            <a:pPr marL="0" indent="0">
              <a:buNone/>
            </a:pPr>
            <a:r>
              <a:rPr lang="en-AU" sz="1200" b="1" dirty="0"/>
              <a:t>Allergic OTC medication</a:t>
            </a:r>
          </a:p>
          <a:p>
            <a:r>
              <a:rPr lang="en-AU" sz="1200" dirty="0"/>
              <a:t>Decongestants for Vasoconstriction (e.g. Visine)</a:t>
            </a:r>
          </a:p>
          <a:p>
            <a:r>
              <a:rPr lang="en-AU" sz="1200" dirty="0"/>
              <a:t>Antihistamines to block Histamine Receptors (e.g. </a:t>
            </a:r>
            <a:r>
              <a:rPr lang="en-AU" sz="1200" dirty="0" err="1"/>
              <a:t>Livostin</a:t>
            </a:r>
            <a:r>
              <a:rPr lang="en-AU" sz="1200" dirty="0"/>
              <a:t>)</a:t>
            </a:r>
          </a:p>
          <a:p>
            <a:r>
              <a:rPr lang="en-AU" sz="1200" dirty="0"/>
              <a:t>Decongestant/Antihistamine Combination (e.g. </a:t>
            </a:r>
            <a:r>
              <a:rPr lang="en-AU" sz="1200" dirty="0" err="1"/>
              <a:t>Naphcon</a:t>
            </a:r>
            <a:r>
              <a:rPr lang="en-AU" sz="1200" dirty="0"/>
              <a:t>-A)</a:t>
            </a:r>
          </a:p>
          <a:p>
            <a:endParaRPr lang="en-AU" sz="1200" dirty="0"/>
          </a:p>
        </p:txBody>
      </p:sp>
      <p:sp>
        <p:nvSpPr>
          <p:cNvPr id="5" name="TextBox 4">
            <a:extLst>
              <a:ext uri="{FF2B5EF4-FFF2-40B4-BE49-F238E27FC236}">
                <a16:creationId xmlns:a16="http://schemas.microsoft.com/office/drawing/2014/main" id="{6F9CB242-8194-4BEC-ADCD-A6EA341AAA71}"/>
              </a:ext>
            </a:extLst>
          </p:cNvPr>
          <p:cNvSpPr txBox="1"/>
          <p:nvPr/>
        </p:nvSpPr>
        <p:spPr>
          <a:xfrm>
            <a:off x="467545" y="928189"/>
            <a:ext cx="8208910" cy="307777"/>
          </a:xfrm>
          <a:prstGeom prst="rect">
            <a:avLst/>
          </a:prstGeom>
          <a:noFill/>
        </p:spPr>
        <p:txBody>
          <a:bodyPr wrap="square" rtlCol="0">
            <a:spAutoFit/>
          </a:bodyPr>
          <a:lstStyle/>
          <a:p>
            <a:r>
              <a:rPr lang="en-AU" sz="1400" b="1" dirty="0">
                <a:latin typeface="Verdana" panose="020B0604030504040204" pitchFamily="34" charset="0"/>
                <a:ea typeface="Verdana" panose="020B0604030504040204" pitchFamily="34" charset="0"/>
              </a:rPr>
              <a:t>Conjunctivitis therapy</a:t>
            </a:r>
          </a:p>
        </p:txBody>
      </p:sp>
      <p:pic>
        <p:nvPicPr>
          <p:cNvPr id="6" name="Picture 2" descr="http://www.chemistwarehouse.com.au/images/productimages/6404/original_CW.jpg?6%2F06%2F2014+11%3A01%3A42+AM">
            <a:extLst>
              <a:ext uri="{FF2B5EF4-FFF2-40B4-BE49-F238E27FC236}">
                <a16:creationId xmlns:a16="http://schemas.microsoft.com/office/drawing/2014/main" id="{B97167F1-98C6-439D-B935-A26042B136A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3075806"/>
            <a:ext cx="1400570" cy="1400570"/>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http://www.towers.net.au/files/old/p658_visine_allergy_15ml.jpg">
            <a:extLst>
              <a:ext uri="{FF2B5EF4-FFF2-40B4-BE49-F238E27FC236}">
                <a16:creationId xmlns:a16="http://schemas.microsoft.com/office/drawing/2014/main" id="{FC64DB3C-B5F5-4405-859F-DE38B1E545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0745" y="3075806"/>
            <a:ext cx="795778" cy="1400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0479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FDDB-3B77-45B9-BAEA-14FD7E66FA2B}"/>
              </a:ext>
            </a:extLst>
          </p:cNvPr>
          <p:cNvSpPr>
            <a:spLocks noGrp="1"/>
          </p:cNvSpPr>
          <p:nvPr>
            <p:ph type="title"/>
          </p:nvPr>
        </p:nvSpPr>
        <p:spPr/>
        <p:txBody>
          <a:bodyPr/>
          <a:lstStyle/>
          <a:p>
            <a:r>
              <a:rPr lang="en-AU" dirty="0"/>
              <a:t>Common red eye conditions pharmacists will see</a:t>
            </a:r>
          </a:p>
        </p:txBody>
      </p:sp>
      <p:sp>
        <p:nvSpPr>
          <p:cNvPr id="3" name="Content Placeholder 2">
            <a:extLst>
              <a:ext uri="{FF2B5EF4-FFF2-40B4-BE49-F238E27FC236}">
                <a16:creationId xmlns:a16="http://schemas.microsoft.com/office/drawing/2014/main" id="{A7E57525-F9D0-45C9-8ACB-97B63C6EBCCF}"/>
              </a:ext>
            </a:extLst>
          </p:cNvPr>
          <p:cNvSpPr>
            <a:spLocks noGrp="1"/>
          </p:cNvSpPr>
          <p:nvPr>
            <p:ph idx="1"/>
          </p:nvPr>
        </p:nvSpPr>
        <p:spPr/>
        <p:txBody>
          <a:bodyPr/>
          <a:lstStyle/>
          <a:p>
            <a:r>
              <a:rPr lang="en-AU" dirty="0"/>
              <a:t>Conjunctivitis</a:t>
            </a:r>
          </a:p>
          <a:p>
            <a:r>
              <a:rPr lang="en-AU" b="1" dirty="0"/>
              <a:t>Dry Eye</a:t>
            </a:r>
          </a:p>
          <a:p>
            <a:r>
              <a:rPr lang="en-AU" dirty="0"/>
              <a:t>Lid crusting and inflammation (Blepharitis) </a:t>
            </a:r>
          </a:p>
          <a:p>
            <a:r>
              <a:rPr lang="en-AU" dirty="0"/>
              <a:t>Contact Lens Complications</a:t>
            </a:r>
          </a:p>
          <a:p>
            <a:endParaRPr lang="en-AU" dirty="0"/>
          </a:p>
        </p:txBody>
      </p:sp>
    </p:spTree>
    <p:extLst>
      <p:ext uri="{BB962C8B-B14F-4D97-AF65-F5344CB8AC3E}">
        <p14:creationId xmlns:p14="http://schemas.microsoft.com/office/powerpoint/2010/main" val="264850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30"/>
            <a:ext cx="3960439" cy="749224"/>
          </a:xfrm>
        </p:spPr>
        <p:txBody>
          <a:bodyPr>
            <a:normAutofit/>
          </a:bodyPr>
          <a:lstStyle/>
          <a:p>
            <a:pPr marL="0" indent="0">
              <a:buNone/>
            </a:pPr>
            <a:r>
              <a:rPr lang="en-AU" sz="1400" dirty="0">
                <a:cs typeface="Arial" pitchFamily="34" charset="0"/>
              </a:rPr>
              <a:t>22 year old Ms. X attends your pharmacy asking for drops for her red eye</a:t>
            </a:r>
          </a:p>
        </p:txBody>
      </p:sp>
      <p:sp>
        <p:nvSpPr>
          <p:cNvPr id="4" name="Content Placeholder 3">
            <a:extLst>
              <a:ext uri="{FF2B5EF4-FFF2-40B4-BE49-F238E27FC236}">
                <a16:creationId xmlns:a16="http://schemas.microsoft.com/office/drawing/2014/main" id="{F955E8CE-CDC3-4263-8AAE-4677AEE1539E}"/>
              </a:ext>
            </a:extLst>
          </p:cNvPr>
          <p:cNvSpPr>
            <a:spLocks noGrp="1"/>
          </p:cNvSpPr>
          <p:nvPr>
            <p:ph idx="10"/>
          </p:nvPr>
        </p:nvSpPr>
        <p:spPr/>
        <p:txBody>
          <a:bodyPr>
            <a:normAutofit/>
          </a:bodyPr>
          <a:lstStyle/>
          <a:p>
            <a:pPr marL="0" indent="0">
              <a:buNone/>
            </a:pPr>
            <a:r>
              <a:rPr lang="en-AU" sz="1400" b="1" dirty="0"/>
              <a:t>What do we ask the patient?</a:t>
            </a:r>
          </a:p>
          <a:p>
            <a:pPr marL="342900" indent="-342900">
              <a:buClr>
                <a:schemeClr val="accent2"/>
              </a:buClr>
              <a:buAutoNum type="arabicPeriod"/>
            </a:pPr>
            <a:r>
              <a:rPr lang="en-US" sz="1400" dirty="0"/>
              <a:t>Contact Lenses: positive</a:t>
            </a:r>
          </a:p>
          <a:p>
            <a:pPr marL="342900" indent="-342900">
              <a:buClr>
                <a:schemeClr val="accent2"/>
              </a:buClr>
              <a:buAutoNum type="arabicPeriod"/>
            </a:pPr>
            <a:r>
              <a:rPr lang="en-US" sz="1400" dirty="0"/>
              <a:t>Onset: last night</a:t>
            </a:r>
          </a:p>
          <a:p>
            <a:pPr marL="342900" indent="-342900">
              <a:buClr>
                <a:schemeClr val="accent2"/>
              </a:buClr>
              <a:buAutoNum type="arabicPeriod"/>
            </a:pPr>
            <a:r>
              <a:rPr lang="en-US" sz="1400" dirty="0"/>
              <a:t>Vision: variable </a:t>
            </a:r>
            <a:r>
              <a:rPr lang="en-US" sz="1400" strike="sngStrike" dirty="0"/>
              <a:t>(conjunctivitis?)</a:t>
            </a:r>
          </a:p>
          <a:p>
            <a:pPr marL="342900" indent="-342900">
              <a:buClr>
                <a:schemeClr val="accent2"/>
              </a:buClr>
              <a:buFont typeface="Wingdings" pitchFamily="2" charset="2"/>
              <a:buAutoNum type="arabicPeriod"/>
            </a:pPr>
            <a:r>
              <a:rPr lang="en-US" sz="1400" dirty="0"/>
              <a:t>Pain: positive, mild </a:t>
            </a:r>
            <a:r>
              <a:rPr lang="en-US" sz="1400" strike="sngStrike" dirty="0"/>
              <a:t>(conjunctivitis?)</a:t>
            </a:r>
            <a:endParaRPr lang="en-US" sz="1400" dirty="0"/>
          </a:p>
          <a:p>
            <a:pPr marL="342900" indent="-342900">
              <a:buClr>
                <a:schemeClr val="accent2"/>
              </a:buClr>
              <a:buAutoNum type="arabicPeriod"/>
            </a:pPr>
            <a:r>
              <a:rPr lang="en-US" sz="1400" dirty="0"/>
              <a:t>Discharge: positive, watery (viral?)</a:t>
            </a:r>
          </a:p>
          <a:p>
            <a:pPr marL="342900" indent="-342900">
              <a:buClr>
                <a:schemeClr val="accent2"/>
              </a:buClr>
              <a:buAutoNum type="arabicPeriod"/>
            </a:pPr>
            <a:r>
              <a:rPr lang="en-US" sz="1400" strike="sngStrike" dirty="0"/>
              <a:t>Trauma</a:t>
            </a:r>
          </a:p>
          <a:p>
            <a:pPr marL="342900" indent="-342900">
              <a:buClr>
                <a:schemeClr val="accent2"/>
              </a:buClr>
              <a:buAutoNum type="arabicPeriod"/>
            </a:pPr>
            <a:r>
              <a:rPr lang="en-US" sz="1400" strike="sngStrike" dirty="0"/>
              <a:t>Allergies</a:t>
            </a:r>
          </a:p>
          <a:p>
            <a:pPr marL="342900" indent="-342900">
              <a:buClr>
                <a:schemeClr val="accent2"/>
              </a:buClr>
              <a:buAutoNum type="arabicPeriod"/>
            </a:pPr>
            <a:r>
              <a:rPr lang="en-US" sz="1400" strike="sngStrike" dirty="0"/>
              <a:t>Recurring</a:t>
            </a:r>
          </a:p>
          <a:p>
            <a:pPr marL="342900" indent="-342900">
              <a:buClr>
                <a:schemeClr val="accent2"/>
              </a:buClr>
              <a:buAutoNum type="arabicPeriod"/>
            </a:pPr>
            <a:r>
              <a:rPr lang="en-US" sz="1400" strike="sngStrike" dirty="0"/>
              <a:t>General Health (Flu, Nausea, HAs)</a:t>
            </a:r>
          </a:p>
          <a:p>
            <a:pPr marL="342900" indent="-342900">
              <a:buClr>
                <a:schemeClr val="accent2"/>
              </a:buClr>
              <a:buAutoNum type="arabicPeriod"/>
            </a:pPr>
            <a:r>
              <a:rPr lang="en-US" sz="1400" strike="sngStrike" dirty="0"/>
              <a:t>Other eye</a:t>
            </a:r>
            <a:endParaRPr lang="en-AU" sz="1400" strike="sngStrike" dirty="0"/>
          </a:p>
          <a:p>
            <a:endParaRPr lang="en-AU" dirty="0"/>
          </a:p>
        </p:txBody>
      </p:sp>
      <p:sp>
        <p:nvSpPr>
          <p:cNvPr id="5" name="Content Placeholder 2">
            <a:extLst>
              <a:ext uri="{FF2B5EF4-FFF2-40B4-BE49-F238E27FC236}">
                <a16:creationId xmlns:a16="http://schemas.microsoft.com/office/drawing/2014/main" id="{7B5AF3BA-C148-4336-A550-C240A53DA0B5}"/>
              </a:ext>
            </a:extLst>
          </p:cNvPr>
          <p:cNvSpPr txBox="1">
            <a:spLocks/>
          </p:cNvSpPr>
          <p:nvPr/>
        </p:nvSpPr>
        <p:spPr>
          <a:xfrm>
            <a:off x="467545" y="1527635"/>
            <a:ext cx="3960439" cy="461192"/>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pic>
        <p:nvPicPr>
          <p:cNvPr id="6" name="Picture 2" descr="http://www.optometricmanagement.com/content/archive/2012/February/images/OM_February_A13_Fig02.jpg">
            <a:extLst>
              <a:ext uri="{FF2B5EF4-FFF2-40B4-BE49-F238E27FC236}">
                <a16:creationId xmlns:a16="http://schemas.microsoft.com/office/drawing/2014/main" id="{A48C0C24-81E9-49B3-8D96-89E5208C7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35646"/>
            <a:ext cx="3096344" cy="21287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85079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E2B58-4554-48C4-9BB8-6292761D9163}"/>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A31958D2-076D-42C4-BAB1-112DEC15F5B3}"/>
              </a:ext>
            </a:extLst>
          </p:cNvPr>
          <p:cNvSpPr>
            <a:spLocks noGrp="1"/>
          </p:cNvSpPr>
          <p:nvPr>
            <p:ph idx="1"/>
          </p:nvPr>
        </p:nvSpPr>
        <p:spPr/>
        <p:txBody>
          <a:bodyPr>
            <a:normAutofit/>
          </a:bodyPr>
          <a:lstStyle/>
          <a:p>
            <a:pPr marL="0" indent="0">
              <a:buNone/>
            </a:pPr>
            <a:r>
              <a:rPr lang="en-AU" sz="1400" b="1" dirty="0"/>
              <a:t>What is dry eye?</a:t>
            </a:r>
          </a:p>
          <a:p>
            <a:r>
              <a:rPr lang="en-AU" sz="1400" dirty="0"/>
              <a:t>Disease of the tears and ocular surface </a:t>
            </a:r>
          </a:p>
          <a:p>
            <a:r>
              <a:rPr lang="en-AU" sz="1400" dirty="0"/>
              <a:t>Involved the reduction in the quality or quantity of the tears present in the patient’s tear film</a:t>
            </a:r>
          </a:p>
          <a:p>
            <a:r>
              <a:rPr lang="en-AU" sz="1400" dirty="0"/>
              <a:t>Symptoms:</a:t>
            </a:r>
          </a:p>
          <a:p>
            <a:pPr lvl="1"/>
            <a:r>
              <a:rPr lang="en-AU" sz="1400" dirty="0"/>
              <a:t>Discomfort</a:t>
            </a:r>
          </a:p>
          <a:p>
            <a:pPr lvl="1"/>
            <a:r>
              <a:rPr lang="en-AU" sz="1400" dirty="0"/>
              <a:t>Visual disturbance </a:t>
            </a:r>
          </a:p>
          <a:p>
            <a:pPr lvl="1"/>
            <a:r>
              <a:rPr lang="en-AU" sz="1400" dirty="0"/>
              <a:t>Tear film instability </a:t>
            </a:r>
          </a:p>
          <a:p>
            <a:pPr lvl="1"/>
            <a:r>
              <a:rPr lang="en-AU" sz="1400" dirty="0"/>
              <a:t>Potential damage to the ocular surface</a:t>
            </a:r>
          </a:p>
        </p:txBody>
      </p:sp>
      <p:sp>
        <p:nvSpPr>
          <p:cNvPr id="4" name="Content Placeholder 3">
            <a:extLst>
              <a:ext uri="{FF2B5EF4-FFF2-40B4-BE49-F238E27FC236}">
                <a16:creationId xmlns:a16="http://schemas.microsoft.com/office/drawing/2014/main" id="{F9F65994-2298-4978-AFF6-78F12397FB42}"/>
              </a:ext>
            </a:extLst>
          </p:cNvPr>
          <p:cNvSpPr>
            <a:spLocks noGrp="1"/>
          </p:cNvSpPr>
          <p:nvPr>
            <p:ph idx="10"/>
          </p:nvPr>
        </p:nvSpPr>
        <p:spPr>
          <a:xfrm>
            <a:off x="4716016" y="958430"/>
            <a:ext cx="3960439" cy="389184"/>
          </a:xfrm>
        </p:spPr>
        <p:txBody>
          <a:bodyPr>
            <a:normAutofit/>
          </a:bodyPr>
          <a:lstStyle/>
          <a:p>
            <a:pPr marL="0" indent="0">
              <a:buNone/>
            </a:pPr>
            <a:r>
              <a:rPr lang="en-AU" sz="1400" b="1" dirty="0"/>
              <a:t>The human tear film:</a:t>
            </a:r>
          </a:p>
        </p:txBody>
      </p:sp>
      <p:pic>
        <p:nvPicPr>
          <p:cNvPr id="5" name="Picture 8" descr="https://farm4.staticflickr.com/3943/15593510856_4578b9c996_o.jpg">
            <a:extLst>
              <a:ext uri="{FF2B5EF4-FFF2-40B4-BE49-F238E27FC236}">
                <a16:creationId xmlns:a16="http://schemas.microsoft.com/office/drawing/2014/main" id="{42420224-6764-4419-AC09-0E568B1BFCA3}"/>
              </a:ext>
            </a:extLst>
          </p:cNvPr>
          <p:cNvPicPr>
            <a:picLocks noChangeAspect="1" noChangeArrowheads="1"/>
          </p:cNvPicPr>
          <p:nvPr/>
        </p:nvPicPr>
        <p:blipFill>
          <a:blip r:embed="rId2"/>
          <a:srcRect/>
          <a:stretch>
            <a:fillRect/>
          </a:stretch>
        </p:blipFill>
        <p:spPr bwMode="auto">
          <a:xfrm>
            <a:off x="4788024" y="1455627"/>
            <a:ext cx="3460999" cy="1777076"/>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69962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FF8-3184-4818-AB35-04F0CFBFBF36}"/>
              </a:ext>
            </a:extLst>
          </p:cNvPr>
          <p:cNvSpPr>
            <a:spLocks noGrp="1"/>
          </p:cNvSpPr>
          <p:nvPr>
            <p:ph type="title"/>
          </p:nvPr>
        </p:nvSpPr>
        <p:spPr/>
        <p:txBody>
          <a:bodyPr/>
          <a:lstStyle/>
          <a:p>
            <a:r>
              <a:rPr lang="en-AU" dirty="0"/>
              <a:t>Case study 1</a:t>
            </a:r>
          </a:p>
        </p:txBody>
      </p:sp>
      <p:graphicFrame>
        <p:nvGraphicFramePr>
          <p:cNvPr id="5" name="Table 5">
            <a:extLst>
              <a:ext uri="{FF2B5EF4-FFF2-40B4-BE49-F238E27FC236}">
                <a16:creationId xmlns:a16="http://schemas.microsoft.com/office/drawing/2014/main" id="{AA908136-6A20-4CF0-B7CB-650DC13689AF}"/>
              </a:ext>
            </a:extLst>
          </p:cNvPr>
          <p:cNvGraphicFramePr>
            <a:graphicFrameLocks noGrp="1"/>
          </p:cNvGraphicFramePr>
          <p:nvPr>
            <p:ph idx="1"/>
            <p:extLst>
              <p:ext uri="{D42A27DB-BD31-4B8C-83A1-F6EECF244321}">
                <p14:modId xmlns:p14="http://schemas.microsoft.com/office/powerpoint/2010/main" val="3966380921"/>
              </p:ext>
            </p:extLst>
          </p:nvPr>
        </p:nvGraphicFramePr>
        <p:xfrm>
          <a:off x="468313" y="958850"/>
          <a:ext cx="8208144" cy="2220094"/>
        </p:xfrm>
        <a:graphic>
          <a:graphicData uri="http://schemas.openxmlformats.org/drawingml/2006/table">
            <a:tbl>
              <a:tblPr firstRow="1" bandRow="1">
                <a:tableStyleId>{5C22544A-7EE6-4342-B048-85BDC9FD1C3A}</a:tableStyleId>
              </a:tblPr>
              <a:tblGrid>
                <a:gridCol w="2736048">
                  <a:extLst>
                    <a:ext uri="{9D8B030D-6E8A-4147-A177-3AD203B41FA5}">
                      <a16:colId xmlns:a16="http://schemas.microsoft.com/office/drawing/2014/main" val="2098361424"/>
                    </a:ext>
                  </a:extLst>
                </a:gridCol>
                <a:gridCol w="2953208">
                  <a:extLst>
                    <a:ext uri="{9D8B030D-6E8A-4147-A177-3AD203B41FA5}">
                      <a16:colId xmlns:a16="http://schemas.microsoft.com/office/drawing/2014/main" val="1065029343"/>
                    </a:ext>
                  </a:extLst>
                </a:gridCol>
                <a:gridCol w="2518888">
                  <a:extLst>
                    <a:ext uri="{9D8B030D-6E8A-4147-A177-3AD203B41FA5}">
                      <a16:colId xmlns:a16="http://schemas.microsoft.com/office/drawing/2014/main" val="3682328866"/>
                    </a:ext>
                  </a:extLst>
                </a:gridCol>
              </a:tblGrid>
              <a:tr h="316756">
                <a:tc gridSpan="3">
                  <a:txBody>
                    <a:bodyPr/>
                    <a:lstStyle/>
                    <a:p>
                      <a:r>
                        <a:rPr lang="en-AU" sz="1400" b="1" dirty="0">
                          <a:solidFill>
                            <a:schemeClr val="tx1"/>
                          </a:solidFill>
                          <a:latin typeface="Rockwell" panose="02060603020205020403" pitchFamily="18" charset="0"/>
                        </a:rPr>
                        <a:t>Symptoms and causes of dry eye</a:t>
                      </a:r>
                    </a:p>
                  </a:txBody>
                  <a:tcPr/>
                </a:tc>
                <a:tc hMerge="1">
                  <a:txBody>
                    <a:bodyPr/>
                    <a:lstStyle/>
                    <a:p>
                      <a:endParaRPr lang="en-AU" sz="1400" b="0" dirty="0">
                        <a:solidFill>
                          <a:schemeClr val="tx1"/>
                        </a:solidFill>
                        <a:latin typeface="Rockwell" panose="02060603020205020403" pitchFamily="18" charset="0"/>
                      </a:endParaRPr>
                    </a:p>
                  </a:txBody>
                  <a:tcPr/>
                </a:tc>
                <a:tc hMerge="1">
                  <a:txBody>
                    <a:bodyPr/>
                    <a:lstStyle/>
                    <a:p>
                      <a:endParaRPr lang="en-AU" sz="1400" b="0" dirty="0">
                        <a:solidFill>
                          <a:schemeClr val="tx1"/>
                        </a:solidFill>
                        <a:latin typeface="Rockwell" panose="02060603020205020403" pitchFamily="18" charset="0"/>
                      </a:endParaRPr>
                    </a:p>
                  </a:txBody>
                  <a:tcPr/>
                </a:tc>
                <a:extLst>
                  <a:ext uri="{0D108BD9-81ED-4DB2-BD59-A6C34878D82A}">
                    <a16:rowId xmlns:a16="http://schemas.microsoft.com/office/drawing/2014/main" val="1596757120"/>
                  </a:ext>
                </a:extLst>
              </a:tr>
              <a:tr h="158636">
                <a:tc>
                  <a:txBody>
                    <a:bodyPr/>
                    <a:lstStyle/>
                    <a:p>
                      <a:r>
                        <a:rPr lang="en-AU" sz="1400" b="0" dirty="0">
                          <a:solidFill>
                            <a:schemeClr val="tx1"/>
                          </a:solidFill>
                          <a:latin typeface="Rockwell" panose="02060603020205020403" pitchFamily="18" charset="0"/>
                        </a:rPr>
                        <a:t>Symptoms</a:t>
                      </a:r>
                    </a:p>
                  </a:txBody>
                  <a:tcPr/>
                </a:tc>
                <a:tc>
                  <a:txBody>
                    <a:bodyPr/>
                    <a:lstStyle/>
                    <a:p>
                      <a:r>
                        <a:rPr lang="en-AU" sz="1400" b="0" dirty="0">
                          <a:solidFill>
                            <a:schemeClr val="tx1"/>
                          </a:solidFill>
                          <a:latin typeface="Rockwell" panose="02060603020205020403" pitchFamily="18" charset="0"/>
                        </a:rPr>
                        <a:t>External factors</a:t>
                      </a:r>
                    </a:p>
                  </a:txBody>
                  <a:tcPr/>
                </a:tc>
                <a:tc>
                  <a:txBody>
                    <a:bodyPr/>
                    <a:lstStyle/>
                    <a:p>
                      <a:r>
                        <a:rPr lang="en-AU" sz="1400" b="0" dirty="0">
                          <a:solidFill>
                            <a:schemeClr val="tx1"/>
                          </a:solidFill>
                          <a:latin typeface="Rockwell" panose="02060603020205020403" pitchFamily="18" charset="0"/>
                        </a:rPr>
                        <a:t>Internal factors</a:t>
                      </a:r>
                    </a:p>
                  </a:txBody>
                  <a:tcPr/>
                </a:tc>
                <a:extLst>
                  <a:ext uri="{0D108BD9-81ED-4DB2-BD59-A6C34878D82A}">
                    <a16:rowId xmlns:a16="http://schemas.microsoft.com/office/drawing/2014/main" val="1607265396"/>
                  </a:ext>
                </a:extLst>
              </a:tr>
              <a:tr h="1598538">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Sore or stinging eyes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Itchy eyes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Red eyes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Watery eyes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Blurred vision</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Pulling or tugging sensation</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Difficulty wearing contact lenses</a:t>
                      </a:r>
                    </a:p>
                  </a:txBody>
                  <a:tcPr/>
                </a:tc>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fr-FR"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Environment</a:t>
                      </a:r>
                      <a:endPar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Concentration</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Eye </a:t>
                      </a:r>
                      <a:r>
                        <a:rPr kumimoji="0" lang="fr-FR"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Surgery</a:t>
                      </a:r>
                      <a:endPar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fr-FR"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Exposure</a:t>
                      </a:r>
                      <a:endPar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Contact </a:t>
                      </a:r>
                      <a:r>
                        <a:rPr kumimoji="0" lang="fr-FR"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Lenses</a:t>
                      </a:r>
                      <a:endParaRPr kumimoji="0" lang="fr-FR"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txBody>
                  <a:tcPr/>
                </a:tc>
                <a:tc>
                  <a:txBody>
                    <a:bodyPr/>
                    <a:lstStyle/>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Ageing</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Gender and Hormonal changes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Medication</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Blepharitis</a:t>
                      </a:r>
                    </a:p>
                    <a:p>
                      <a:pPr marL="171450" marR="0" lvl="0" indent="-171450" algn="l" defTabSz="914400" rtl="0" eaLnBrk="1" fontAlgn="base" latinLnBrk="0" hangingPunct="1">
                        <a:lnSpc>
                          <a:spcPct val="100000"/>
                        </a:lnSpc>
                        <a:spcBef>
                          <a:spcPct val="30000"/>
                        </a:spcBef>
                        <a:spcAft>
                          <a:spcPct val="0"/>
                        </a:spcAft>
                        <a:buClr>
                          <a:schemeClr val="accent2"/>
                        </a:buClr>
                        <a:buSzTx/>
                        <a:buFont typeface="Wingdings" panose="05000000000000000000" pitchFamily="2" charset="2"/>
                        <a:buChar char="§"/>
                        <a:tabLst/>
                      </a:pPr>
                      <a:r>
                        <a:rPr kumimoji="0" lang="en-AU" sz="110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Arthritis and autoimmune conditions</a:t>
                      </a:r>
                    </a:p>
                  </a:txBody>
                  <a:tcPr/>
                </a:tc>
                <a:extLst>
                  <a:ext uri="{0D108BD9-81ED-4DB2-BD59-A6C34878D82A}">
                    <a16:rowId xmlns:a16="http://schemas.microsoft.com/office/drawing/2014/main" val="1424143495"/>
                  </a:ext>
                </a:extLst>
              </a:tr>
            </a:tbl>
          </a:graphicData>
        </a:graphic>
      </p:graphicFrame>
    </p:spTree>
    <p:extLst>
      <p:ext uri="{BB962C8B-B14F-4D97-AF65-F5344CB8AC3E}">
        <p14:creationId xmlns:p14="http://schemas.microsoft.com/office/powerpoint/2010/main" val="3622317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9C2D-FC9D-46B4-8CD6-61E14AAD47E5}"/>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18C7718C-FE2D-47DD-A4D2-FCB837F54C6B}"/>
              </a:ext>
            </a:extLst>
          </p:cNvPr>
          <p:cNvSpPr>
            <a:spLocks noGrp="1"/>
          </p:cNvSpPr>
          <p:nvPr>
            <p:ph idx="1"/>
          </p:nvPr>
        </p:nvSpPr>
        <p:spPr>
          <a:xfrm>
            <a:off x="467545" y="958430"/>
            <a:ext cx="8208911" cy="893240"/>
          </a:xfrm>
        </p:spPr>
        <p:txBody>
          <a:bodyPr>
            <a:normAutofit/>
          </a:bodyPr>
          <a:lstStyle/>
          <a:p>
            <a:pPr marL="0" indent="0">
              <a:buNone/>
            </a:pPr>
            <a:r>
              <a:rPr lang="en-AU" sz="1400" b="1" dirty="0"/>
              <a:t>How dry eye is treated:</a:t>
            </a:r>
          </a:p>
          <a:p>
            <a:pPr marL="342900" indent="-342900">
              <a:buClr>
                <a:schemeClr val="accent2"/>
              </a:buClr>
              <a:buFont typeface="+mj-lt"/>
              <a:buAutoNum type="alphaUcPeriod"/>
            </a:pPr>
            <a:r>
              <a:rPr lang="en-AU" sz="1400" dirty="0"/>
              <a:t>Adding tears – ocular lubricants and tear supplements may be used to provide symptomatic relief</a:t>
            </a:r>
          </a:p>
          <a:p>
            <a:endParaRPr lang="en-AU" sz="1400" dirty="0"/>
          </a:p>
        </p:txBody>
      </p:sp>
      <p:pic>
        <p:nvPicPr>
          <p:cNvPr id="4" name="Picture 12" descr="http://www.sunglasswatch.com/media/catalog/product/cache/2/image/9df78eab33525d08d6e5fb8d27136e95/s/y/sys_ultra_and_bottle.jpg">
            <a:extLst>
              <a:ext uri="{FF2B5EF4-FFF2-40B4-BE49-F238E27FC236}">
                <a16:creationId xmlns:a16="http://schemas.microsoft.com/office/drawing/2014/main" id="{B5431AD7-5687-48DF-9541-FE7B8727820D}"/>
              </a:ext>
            </a:extLst>
          </p:cNvPr>
          <p:cNvPicPr>
            <a:picLocks noChangeAspect="1" noChangeArrowheads="1"/>
          </p:cNvPicPr>
          <p:nvPr/>
        </p:nvPicPr>
        <p:blipFill>
          <a:blip r:embed="rId2"/>
          <a:srcRect/>
          <a:stretch>
            <a:fillRect/>
          </a:stretch>
        </p:blipFill>
        <p:spPr bwMode="auto">
          <a:xfrm>
            <a:off x="683568" y="2069118"/>
            <a:ext cx="1649412" cy="1851025"/>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5" name="Picture 14" descr="http://media.chemmart.com.au/146233-950x869.jpg">
            <a:extLst>
              <a:ext uri="{FF2B5EF4-FFF2-40B4-BE49-F238E27FC236}">
                <a16:creationId xmlns:a16="http://schemas.microsoft.com/office/drawing/2014/main" id="{18B21342-97F1-4277-917B-528B76A0CF95}"/>
              </a:ext>
            </a:extLst>
          </p:cNvPr>
          <p:cNvPicPr>
            <a:picLocks noChangeAspect="1" noChangeArrowheads="1"/>
          </p:cNvPicPr>
          <p:nvPr/>
        </p:nvPicPr>
        <p:blipFill rotWithShape="1">
          <a:blip r:embed="rId3"/>
          <a:srcRect l="27194" t="10780" r="28684" b="9867"/>
          <a:stretch/>
        </p:blipFill>
        <p:spPr bwMode="auto">
          <a:xfrm>
            <a:off x="2653655" y="1980776"/>
            <a:ext cx="1125538" cy="1849437"/>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6" name="Picture 16" descr="http://c2.q-assets.com/images/products/p/avv/avv-004_1z.jpg">
            <a:extLst>
              <a:ext uri="{FF2B5EF4-FFF2-40B4-BE49-F238E27FC236}">
                <a16:creationId xmlns:a16="http://schemas.microsoft.com/office/drawing/2014/main" id="{F8ED8447-0D71-456A-96EC-5FE5F13DC6CC}"/>
              </a:ext>
            </a:extLst>
          </p:cNvPr>
          <p:cNvPicPr>
            <a:picLocks noChangeAspect="1" noChangeArrowheads="1"/>
          </p:cNvPicPr>
          <p:nvPr/>
        </p:nvPicPr>
        <p:blipFill>
          <a:blip r:embed="rId4"/>
          <a:srcRect/>
          <a:stretch>
            <a:fillRect/>
          </a:stretch>
        </p:blipFill>
        <p:spPr bwMode="auto">
          <a:xfrm>
            <a:off x="4083993" y="1988156"/>
            <a:ext cx="1454150" cy="1851025"/>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7" name="Picture 18" descr="http://c4.q-assets.com/images/products/p/oma/oma-017b_1z.jpg">
            <a:extLst>
              <a:ext uri="{FF2B5EF4-FFF2-40B4-BE49-F238E27FC236}">
                <a16:creationId xmlns:a16="http://schemas.microsoft.com/office/drawing/2014/main" id="{6CE40EA1-5C4D-4453-93AC-2FAFFC48E138}"/>
              </a:ext>
            </a:extLst>
          </p:cNvPr>
          <p:cNvPicPr>
            <a:picLocks noChangeAspect="1" noChangeArrowheads="1"/>
          </p:cNvPicPr>
          <p:nvPr/>
        </p:nvPicPr>
        <p:blipFill>
          <a:blip r:embed="rId5"/>
          <a:srcRect/>
          <a:stretch>
            <a:fillRect/>
          </a:stretch>
        </p:blipFill>
        <p:spPr bwMode="auto">
          <a:xfrm>
            <a:off x="5841355" y="1988156"/>
            <a:ext cx="1500188" cy="2012950"/>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397183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9C2D-FC9D-46B4-8CD6-61E14AAD47E5}"/>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18C7718C-FE2D-47DD-A4D2-FCB837F54C6B}"/>
              </a:ext>
            </a:extLst>
          </p:cNvPr>
          <p:cNvSpPr>
            <a:spLocks noGrp="1"/>
          </p:cNvSpPr>
          <p:nvPr>
            <p:ph idx="1"/>
          </p:nvPr>
        </p:nvSpPr>
        <p:spPr>
          <a:xfrm>
            <a:off x="467545" y="958430"/>
            <a:ext cx="8208911" cy="893240"/>
          </a:xfrm>
        </p:spPr>
        <p:txBody>
          <a:bodyPr>
            <a:normAutofit fontScale="92500" lnSpcReduction="10000"/>
          </a:bodyPr>
          <a:lstStyle/>
          <a:p>
            <a:pPr marL="0" indent="0">
              <a:buNone/>
            </a:pPr>
            <a:r>
              <a:rPr lang="en-AU" sz="1400" b="1" dirty="0"/>
              <a:t>How dry eye is treated:</a:t>
            </a:r>
          </a:p>
          <a:p>
            <a:pPr marL="342900" indent="-342900">
              <a:buClr>
                <a:schemeClr val="accent2"/>
              </a:buClr>
              <a:buFont typeface="+mj-lt"/>
              <a:buAutoNum type="alphaUcPeriod" startAt="2"/>
            </a:pPr>
            <a:r>
              <a:rPr lang="en-AU" sz="1400" dirty="0"/>
              <a:t>Conserving tears – in the event that ocular lubricants provide little or no relief, referral to an optometrists to insert tiny plugs into the pipe that normally drains tears can increase the volume of tears at the eye surface</a:t>
            </a:r>
          </a:p>
          <a:p>
            <a:endParaRPr lang="en-AU" sz="1400" dirty="0"/>
          </a:p>
        </p:txBody>
      </p:sp>
      <p:pic>
        <p:nvPicPr>
          <p:cNvPr id="8" name="Picture 6" descr="http://www.edinburgh-eyetests.co.uk/trial.jpg">
            <a:extLst>
              <a:ext uri="{FF2B5EF4-FFF2-40B4-BE49-F238E27FC236}">
                <a16:creationId xmlns:a16="http://schemas.microsoft.com/office/drawing/2014/main" id="{5571817D-1AD1-43D8-8296-1969BF10097C}"/>
              </a:ext>
            </a:extLst>
          </p:cNvPr>
          <p:cNvPicPr>
            <a:picLocks noChangeAspect="1" noChangeArrowheads="1"/>
          </p:cNvPicPr>
          <p:nvPr/>
        </p:nvPicPr>
        <p:blipFill>
          <a:blip r:embed="rId3"/>
          <a:srcRect/>
          <a:stretch>
            <a:fillRect/>
          </a:stretch>
        </p:blipFill>
        <p:spPr bwMode="auto">
          <a:xfrm>
            <a:off x="917272" y="1959684"/>
            <a:ext cx="2736304" cy="2070970"/>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9" name="Picture 8" descr="http://www.academy.org.uk/tutorials/dilate2.jpg">
            <a:extLst>
              <a:ext uri="{FF2B5EF4-FFF2-40B4-BE49-F238E27FC236}">
                <a16:creationId xmlns:a16="http://schemas.microsoft.com/office/drawing/2014/main" id="{906AEAD0-5307-4DFF-ACF3-47B430566AC9}"/>
              </a:ext>
            </a:extLst>
          </p:cNvPr>
          <p:cNvPicPr>
            <a:picLocks noChangeAspect="1" noChangeArrowheads="1"/>
          </p:cNvPicPr>
          <p:nvPr/>
        </p:nvPicPr>
        <p:blipFill>
          <a:blip r:embed="rId4"/>
          <a:srcRect/>
          <a:stretch>
            <a:fillRect/>
          </a:stretch>
        </p:blipFill>
        <p:spPr bwMode="auto">
          <a:xfrm>
            <a:off x="4932040" y="1959683"/>
            <a:ext cx="1638471" cy="2052227"/>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0" name="Picture 2" descr="http://www.eyecalcs.com/DWAN/graphics/figures/v5/0790/019f.jpg">
            <a:extLst>
              <a:ext uri="{FF2B5EF4-FFF2-40B4-BE49-F238E27FC236}">
                <a16:creationId xmlns:a16="http://schemas.microsoft.com/office/drawing/2014/main" id="{FAB5272F-DB95-4BF0-9FF6-351FB1747DB3}"/>
              </a:ext>
            </a:extLst>
          </p:cNvPr>
          <p:cNvPicPr>
            <a:picLocks noChangeAspect="1" noChangeArrowheads="1"/>
          </p:cNvPicPr>
          <p:nvPr/>
        </p:nvPicPr>
        <p:blipFill>
          <a:blip r:embed="rId5"/>
          <a:srcRect/>
          <a:stretch>
            <a:fillRect/>
          </a:stretch>
        </p:blipFill>
        <p:spPr bwMode="auto">
          <a:xfrm>
            <a:off x="6869948" y="1959683"/>
            <a:ext cx="1323389" cy="1980219"/>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DF3BAEB1-8C42-4411-AEC5-E0DB66AE1E1E}"/>
              </a:ext>
            </a:extLst>
          </p:cNvPr>
          <p:cNvSpPr txBox="1"/>
          <p:nvPr/>
        </p:nvSpPr>
        <p:spPr>
          <a:xfrm>
            <a:off x="836424" y="4021362"/>
            <a:ext cx="2304256" cy="369332"/>
          </a:xfrm>
          <a:prstGeom prst="rect">
            <a:avLst/>
          </a:prstGeom>
          <a:noFill/>
        </p:spPr>
        <p:txBody>
          <a:bodyPr wrap="square" rtlCol="0">
            <a:spAutoFit/>
          </a:bodyPr>
          <a:lstStyle/>
          <a:p>
            <a:r>
              <a:rPr lang="en-US" altLang="en-US" sz="900" dirty="0">
                <a:latin typeface="Verdana" panose="020B0604030504040204" pitchFamily="34" charset="0"/>
                <a:ea typeface="Verdana" panose="020B0604030504040204" pitchFamily="34" charset="0"/>
              </a:rPr>
              <a:t>Punctal Plugs for dry eye</a:t>
            </a:r>
            <a:endParaRPr lang="en-AU" altLang="en-US" sz="900" dirty="0">
              <a:latin typeface="Verdana" panose="020B0604030504040204" pitchFamily="34" charset="0"/>
              <a:ea typeface="Verdana" panose="020B0604030504040204" pitchFamily="34" charset="0"/>
            </a:endParaRPr>
          </a:p>
          <a:p>
            <a:endParaRPr lang="en-AU" sz="900"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0B5C3BFA-CD87-4C5F-8C52-D5F71B5434E5}"/>
              </a:ext>
            </a:extLst>
          </p:cNvPr>
          <p:cNvSpPr txBox="1"/>
          <p:nvPr/>
        </p:nvSpPr>
        <p:spPr>
          <a:xfrm>
            <a:off x="4957054" y="4021362"/>
            <a:ext cx="2304256" cy="230832"/>
          </a:xfrm>
          <a:prstGeom prst="rect">
            <a:avLst/>
          </a:prstGeom>
          <a:noFill/>
        </p:spPr>
        <p:txBody>
          <a:bodyPr wrap="square" rtlCol="0">
            <a:spAutoFit/>
          </a:bodyPr>
          <a:lstStyle/>
          <a:p>
            <a:r>
              <a:rPr lang="en-AU" altLang="en-US" sz="900" dirty="0">
                <a:latin typeface="Verdana" panose="020B0604030504040204" pitchFamily="34" charset="0"/>
                <a:ea typeface="Verdana" panose="020B0604030504040204" pitchFamily="34" charset="0"/>
              </a:rPr>
              <a:t>Lacrimal Lavage for watery eyes</a:t>
            </a:r>
          </a:p>
        </p:txBody>
      </p:sp>
    </p:spTree>
    <p:extLst>
      <p:ext uri="{BB962C8B-B14F-4D97-AF65-F5344CB8AC3E}">
        <p14:creationId xmlns:p14="http://schemas.microsoft.com/office/powerpoint/2010/main" val="4228400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9C2D-FC9D-46B4-8CD6-61E14AAD47E5}"/>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18C7718C-FE2D-47DD-A4D2-FCB837F54C6B}"/>
              </a:ext>
            </a:extLst>
          </p:cNvPr>
          <p:cNvSpPr>
            <a:spLocks noGrp="1"/>
          </p:cNvSpPr>
          <p:nvPr>
            <p:ph idx="1"/>
          </p:nvPr>
        </p:nvSpPr>
        <p:spPr>
          <a:xfrm>
            <a:off x="467545" y="958430"/>
            <a:ext cx="8208911" cy="893240"/>
          </a:xfrm>
        </p:spPr>
        <p:txBody>
          <a:bodyPr>
            <a:normAutofit fontScale="92500" lnSpcReduction="10000"/>
          </a:bodyPr>
          <a:lstStyle/>
          <a:p>
            <a:pPr marL="0" indent="0">
              <a:buNone/>
            </a:pPr>
            <a:r>
              <a:rPr lang="en-AU" sz="1400" b="1" dirty="0"/>
              <a:t>How dry eye is treated:</a:t>
            </a:r>
          </a:p>
          <a:p>
            <a:pPr marL="342900" indent="-342900">
              <a:buClr>
                <a:schemeClr val="accent2"/>
              </a:buClr>
              <a:buFont typeface="+mj-lt"/>
              <a:buAutoNum type="alphaUcPeriod" startAt="3"/>
            </a:pPr>
            <a:r>
              <a:rPr lang="en-AU" sz="1400" dirty="0"/>
              <a:t>Natural supplements – Omege-3 supplements may also help with dry eye by reducing inflammation and maintain the health of the glands that provide the oily layer that prevents tear evaporation.</a:t>
            </a:r>
          </a:p>
        </p:txBody>
      </p:sp>
      <p:pic>
        <p:nvPicPr>
          <p:cNvPr id="8" name="Picture 2" descr="https://athleticperformancetc.files.wordpress.com/2012/08/fish_oil_supplement2.jpg">
            <a:extLst>
              <a:ext uri="{FF2B5EF4-FFF2-40B4-BE49-F238E27FC236}">
                <a16:creationId xmlns:a16="http://schemas.microsoft.com/office/drawing/2014/main" id="{78A034D8-4023-4552-A1C0-C090B68DCC6A}"/>
              </a:ext>
            </a:extLst>
          </p:cNvPr>
          <p:cNvPicPr>
            <a:picLocks noChangeAspect="1" noChangeArrowheads="1"/>
          </p:cNvPicPr>
          <p:nvPr/>
        </p:nvPicPr>
        <p:blipFill>
          <a:blip r:embed="rId2"/>
          <a:srcRect/>
          <a:stretch>
            <a:fillRect/>
          </a:stretch>
        </p:blipFill>
        <p:spPr bwMode="auto">
          <a:xfrm>
            <a:off x="899592" y="2067694"/>
            <a:ext cx="1750609" cy="1749511"/>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9" name="Picture 4" descr="http://cdn2.blisstree.com/wp-content/uploads/2013/01/shutterstock_111147896-640x789.jpg">
            <a:extLst>
              <a:ext uri="{FF2B5EF4-FFF2-40B4-BE49-F238E27FC236}">
                <a16:creationId xmlns:a16="http://schemas.microsoft.com/office/drawing/2014/main" id="{E83EF721-4CAA-4603-91B3-F6D30E564551}"/>
              </a:ext>
            </a:extLst>
          </p:cNvPr>
          <p:cNvPicPr>
            <a:picLocks noChangeAspect="1" noChangeArrowheads="1"/>
          </p:cNvPicPr>
          <p:nvPr/>
        </p:nvPicPr>
        <p:blipFill>
          <a:blip r:embed="rId3"/>
          <a:srcRect/>
          <a:stretch>
            <a:fillRect/>
          </a:stretch>
        </p:blipFill>
        <p:spPr bwMode="auto">
          <a:xfrm>
            <a:off x="2750551" y="1959683"/>
            <a:ext cx="1792247" cy="2209352"/>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813548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9C2D-FC9D-46B4-8CD6-61E14AAD47E5}"/>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18C7718C-FE2D-47DD-A4D2-FCB837F54C6B}"/>
              </a:ext>
            </a:extLst>
          </p:cNvPr>
          <p:cNvSpPr>
            <a:spLocks noGrp="1"/>
          </p:cNvSpPr>
          <p:nvPr>
            <p:ph idx="1"/>
          </p:nvPr>
        </p:nvSpPr>
        <p:spPr>
          <a:xfrm>
            <a:off x="467545" y="958430"/>
            <a:ext cx="8208911" cy="1541312"/>
          </a:xfrm>
        </p:spPr>
        <p:txBody>
          <a:bodyPr>
            <a:normAutofit lnSpcReduction="10000"/>
          </a:bodyPr>
          <a:lstStyle/>
          <a:p>
            <a:pPr marL="0" indent="0">
              <a:buNone/>
            </a:pPr>
            <a:r>
              <a:rPr lang="en-AU" sz="1400" b="1" dirty="0"/>
              <a:t>What else can I do to help my patients?</a:t>
            </a:r>
          </a:p>
          <a:p>
            <a:pPr marL="342900" indent="-342900">
              <a:buFont typeface="Arial" panose="020B0604020202020204" pitchFamily="34" charset="0"/>
              <a:buChar char="•"/>
              <a:defRPr/>
            </a:pPr>
            <a:r>
              <a:rPr lang="en-AU" sz="1400" dirty="0">
                <a:cs typeface="Arial" pitchFamily="34" charset="0"/>
              </a:rPr>
              <a:t>Drink plenty of water</a:t>
            </a:r>
          </a:p>
          <a:p>
            <a:pPr marL="342900" indent="-342900">
              <a:buFont typeface="Arial" panose="020B0604020202020204" pitchFamily="34" charset="0"/>
              <a:buChar char="•"/>
              <a:defRPr/>
            </a:pPr>
            <a:r>
              <a:rPr lang="en-AU" sz="1400" dirty="0">
                <a:cs typeface="Arial" pitchFamily="34" charset="0"/>
              </a:rPr>
              <a:t>Avoid excessive heating and cooling environments</a:t>
            </a:r>
          </a:p>
          <a:p>
            <a:pPr marL="342900" indent="-342900">
              <a:buFont typeface="Arial" panose="020B0604020202020204" pitchFamily="34" charset="0"/>
              <a:buChar char="•"/>
              <a:defRPr/>
            </a:pPr>
            <a:r>
              <a:rPr lang="en-AU" sz="1400" dirty="0">
                <a:cs typeface="Arial" pitchFamily="34" charset="0"/>
              </a:rPr>
              <a:t>Frequent breaks when using the computer or reading</a:t>
            </a:r>
          </a:p>
          <a:p>
            <a:pPr marL="342900" indent="-342900">
              <a:buFont typeface="Arial" panose="020B0604020202020204" pitchFamily="34" charset="0"/>
              <a:buChar char="•"/>
              <a:defRPr/>
            </a:pPr>
            <a:r>
              <a:rPr lang="en-AU" sz="1400" dirty="0">
                <a:cs typeface="Arial" pitchFamily="34" charset="0"/>
              </a:rPr>
              <a:t>Blink more often</a:t>
            </a:r>
          </a:p>
          <a:p>
            <a:pPr marL="342900" indent="-342900">
              <a:buFont typeface="Arial" panose="020B0604020202020204" pitchFamily="34" charset="0"/>
              <a:buChar char="•"/>
              <a:defRPr/>
            </a:pPr>
            <a:r>
              <a:rPr lang="en-AU" sz="1400" dirty="0">
                <a:cs typeface="Arial" pitchFamily="34" charset="0"/>
              </a:rPr>
              <a:t>Use Warm Compress on eyelids daily </a:t>
            </a:r>
          </a:p>
        </p:txBody>
      </p:sp>
      <p:pic>
        <p:nvPicPr>
          <p:cNvPr id="6" name="Picture 2" descr="http://tribktla.files.wordpress.com/2013/08/office-worker.jpg">
            <a:extLst>
              <a:ext uri="{FF2B5EF4-FFF2-40B4-BE49-F238E27FC236}">
                <a16:creationId xmlns:a16="http://schemas.microsoft.com/office/drawing/2014/main" id="{1F381CC0-15C9-4C88-B70F-EC9C8E5F8877}"/>
              </a:ext>
            </a:extLst>
          </p:cNvPr>
          <p:cNvPicPr>
            <a:picLocks noChangeAspect="1" noChangeArrowheads="1"/>
          </p:cNvPicPr>
          <p:nvPr/>
        </p:nvPicPr>
        <p:blipFill>
          <a:blip r:embed="rId2"/>
          <a:srcRect/>
          <a:stretch>
            <a:fillRect/>
          </a:stretch>
        </p:blipFill>
        <p:spPr bwMode="auto">
          <a:xfrm>
            <a:off x="5076056" y="2548507"/>
            <a:ext cx="1977112" cy="1317352"/>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7" name="Picture 4" descr="http://www.ssmpuc.com/UploadedFiles/images/water/drinking-water.jpg">
            <a:extLst>
              <a:ext uri="{FF2B5EF4-FFF2-40B4-BE49-F238E27FC236}">
                <a16:creationId xmlns:a16="http://schemas.microsoft.com/office/drawing/2014/main" id="{A4D77583-0B95-4CD5-8595-8E0AF0EDE6D0}"/>
              </a:ext>
            </a:extLst>
          </p:cNvPr>
          <p:cNvPicPr>
            <a:picLocks noChangeAspect="1" noChangeArrowheads="1"/>
          </p:cNvPicPr>
          <p:nvPr/>
        </p:nvPicPr>
        <p:blipFill>
          <a:blip r:embed="rId3"/>
          <a:srcRect/>
          <a:stretch>
            <a:fillRect/>
          </a:stretch>
        </p:blipFill>
        <p:spPr bwMode="auto">
          <a:xfrm>
            <a:off x="3203848" y="2497707"/>
            <a:ext cx="1430021" cy="1361770"/>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0" name="Picture 6" descr="http://www.sanitarian.net/wp-content/uploads/2011/05/blink.jpg">
            <a:extLst>
              <a:ext uri="{FF2B5EF4-FFF2-40B4-BE49-F238E27FC236}">
                <a16:creationId xmlns:a16="http://schemas.microsoft.com/office/drawing/2014/main" id="{FEAEAA82-438B-4851-8764-C96B2034BC0B}"/>
              </a:ext>
            </a:extLst>
          </p:cNvPr>
          <p:cNvPicPr>
            <a:picLocks noChangeAspect="1" noChangeArrowheads="1"/>
          </p:cNvPicPr>
          <p:nvPr/>
        </p:nvPicPr>
        <p:blipFill>
          <a:blip r:embed="rId4"/>
          <a:srcRect/>
          <a:stretch>
            <a:fillRect/>
          </a:stretch>
        </p:blipFill>
        <p:spPr bwMode="auto">
          <a:xfrm>
            <a:off x="764108" y="2497707"/>
            <a:ext cx="1801609" cy="1352019"/>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9CF41687-D072-4104-B705-EEE936004D61}"/>
              </a:ext>
            </a:extLst>
          </p:cNvPr>
          <p:cNvSpPr txBox="1"/>
          <p:nvPr/>
        </p:nvSpPr>
        <p:spPr>
          <a:xfrm>
            <a:off x="764108" y="4021362"/>
            <a:ext cx="1729293" cy="230832"/>
          </a:xfrm>
          <a:prstGeom prst="rect">
            <a:avLst/>
          </a:prstGeom>
          <a:noFill/>
        </p:spPr>
        <p:txBody>
          <a:bodyPr wrap="square" rtlCol="0">
            <a:spAutoFit/>
          </a:bodyPr>
          <a:lstStyle/>
          <a:p>
            <a:r>
              <a:rPr lang="en-US" altLang="en-US" sz="900" b="1" dirty="0">
                <a:latin typeface="Verdana" panose="020B0604030504040204" pitchFamily="34" charset="0"/>
                <a:ea typeface="Verdana" panose="020B0604030504040204" pitchFamily="34" charset="0"/>
              </a:rPr>
              <a:t>Blink</a:t>
            </a:r>
            <a:endParaRPr lang="en-AU" altLang="en-US" sz="900" b="1" dirty="0">
              <a:latin typeface="Verdana" panose="020B0604030504040204" pitchFamily="34" charset="0"/>
              <a:ea typeface="Verdana" panose="020B0604030504040204" pitchFamily="34" charset="0"/>
            </a:endParaRPr>
          </a:p>
        </p:txBody>
      </p:sp>
      <p:sp>
        <p:nvSpPr>
          <p:cNvPr id="12" name="TextBox 11">
            <a:extLst>
              <a:ext uri="{FF2B5EF4-FFF2-40B4-BE49-F238E27FC236}">
                <a16:creationId xmlns:a16="http://schemas.microsoft.com/office/drawing/2014/main" id="{D49DB3DB-4D67-4A7A-BAA2-45F4ABF8B296}"/>
              </a:ext>
            </a:extLst>
          </p:cNvPr>
          <p:cNvSpPr txBox="1"/>
          <p:nvPr/>
        </p:nvSpPr>
        <p:spPr>
          <a:xfrm>
            <a:off x="3203848" y="4021362"/>
            <a:ext cx="1430021" cy="230832"/>
          </a:xfrm>
          <a:prstGeom prst="rect">
            <a:avLst/>
          </a:prstGeom>
          <a:noFill/>
        </p:spPr>
        <p:txBody>
          <a:bodyPr wrap="square" rtlCol="0">
            <a:spAutoFit/>
          </a:bodyPr>
          <a:lstStyle/>
          <a:p>
            <a:r>
              <a:rPr lang="en-US" altLang="en-US" sz="900" b="1" dirty="0">
                <a:latin typeface="Verdana" panose="020B0604030504040204" pitchFamily="34" charset="0"/>
                <a:ea typeface="Verdana" panose="020B0604030504040204" pitchFamily="34" charset="0"/>
              </a:rPr>
              <a:t>Drink</a:t>
            </a:r>
            <a:endParaRPr lang="en-AU" altLang="en-US" sz="900" b="1" dirty="0">
              <a:latin typeface="Verdana" panose="020B0604030504040204" pitchFamily="34" charset="0"/>
              <a:ea typeface="Verdana" panose="020B0604030504040204" pitchFamily="34" charset="0"/>
            </a:endParaRPr>
          </a:p>
        </p:txBody>
      </p:sp>
      <p:sp>
        <p:nvSpPr>
          <p:cNvPr id="13" name="TextBox 12">
            <a:extLst>
              <a:ext uri="{FF2B5EF4-FFF2-40B4-BE49-F238E27FC236}">
                <a16:creationId xmlns:a16="http://schemas.microsoft.com/office/drawing/2014/main" id="{87918240-4359-4616-BB69-8C96E8BD75AC}"/>
              </a:ext>
            </a:extLst>
          </p:cNvPr>
          <p:cNvSpPr txBox="1"/>
          <p:nvPr/>
        </p:nvSpPr>
        <p:spPr>
          <a:xfrm>
            <a:off x="5076056" y="4021362"/>
            <a:ext cx="1430021" cy="230832"/>
          </a:xfrm>
          <a:prstGeom prst="rect">
            <a:avLst/>
          </a:prstGeom>
          <a:noFill/>
        </p:spPr>
        <p:txBody>
          <a:bodyPr wrap="square" rtlCol="0">
            <a:spAutoFit/>
          </a:bodyPr>
          <a:lstStyle/>
          <a:p>
            <a:r>
              <a:rPr lang="en-US" altLang="en-US" sz="900" b="1" dirty="0">
                <a:latin typeface="Verdana" panose="020B0604030504040204" pitchFamily="34" charset="0"/>
                <a:ea typeface="Verdana" panose="020B0604030504040204" pitchFamily="34" charset="0"/>
              </a:rPr>
              <a:t>Break</a:t>
            </a:r>
            <a:endParaRPr lang="en-AU" altLang="en-US" sz="9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684876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6E10A-07FD-4F2C-A102-9E1AF0C81229}"/>
              </a:ext>
            </a:extLst>
          </p:cNvPr>
          <p:cNvSpPr>
            <a:spLocks noGrp="1"/>
          </p:cNvSpPr>
          <p:nvPr>
            <p:ph type="title"/>
          </p:nvPr>
        </p:nvSpPr>
        <p:spPr/>
        <p:txBody>
          <a:bodyPr/>
          <a:lstStyle/>
          <a:p>
            <a:r>
              <a:rPr lang="en-AU" dirty="0"/>
              <a:t>Optometrist</a:t>
            </a:r>
          </a:p>
        </p:txBody>
      </p:sp>
      <p:sp>
        <p:nvSpPr>
          <p:cNvPr id="3" name="Content Placeholder 2">
            <a:extLst>
              <a:ext uri="{FF2B5EF4-FFF2-40B4-BE49-F238E27FC236}">
                <a16:creationId xmlns:a16="http://schemas.microsoft.com/office/drawing/2014/main" id="{785AD98A-126E-4823-9DEC-C542272B1AFB}"/>
              </a:ext>
            </a:extLst>
          </p:cNvPr>
          <p:cNvSpPr>
            <a:spLocks noGrp="1"/>
          </p:cNvSpPr>
          <p:nvPr>
            <p:ph idx="1"/>
          </p:nvPr>
        </p:nvSpPr>
        <p:spPr/>
        <p:txBody>
          <a:bodyPr/>
          <a:lstStyle/>
          <a:p>
            <a:r>
              <a:rPr lang="en-AU" dirty="0"/>
              <a:t>An optometrist is a primary eye care provider</a:t>
            </a:r>
          </a:p>
          <a:p>
            <a:r>
              <a:rPr lang="en-AU" dirty="0"/>
              <a:t>University course (Undergraduate/Post Graduate)</a:t>
            </a:r>
          </a:p>
          <a:p>
            <a:r>
              <a:rPr lang="en-AU" dirty="0"/>
              <a:t>Medicare provides a rebate on most optometry consultations </a:t>
            </a:r>
          </a:p>
          <a:p>
            <a:r>
              <a:rPr lang="en-AU" dirty="0"/>
              <a:t>Patients </a:t>
            </a:r>
            <a:r>
              <a:rPr lang="en-AU" b="1" dirty="0"/>
              <a:t>do not </a:t>
            </a:r>
            <a:r>
              <a:rPr lang="en-AU" dirty="0"/>
              <a:t>need a referral to see an optometrist</a:t>
            </a:r>
          </a:p>
          <a:p>
            <a:r>
              <a:rPr lang="en-AU" dirty="0"/>
              <a:t>Generally </a:t>
            </a:r>
            <a:r>
              <a:rPr lang="en-AU" b="1" dirty="0"/>
              <a:t>little or no waiting </a:t>
            </a:r>
            <a:r>
              <a:rPr lang="en-AU" dirty="0"/>
              <a:t>period for appointments</a:t>
            </a:r>
          </a:p>
          <a:p>
            <a:r>
              <a:rPr lang="en-AU" dirty="0"/>
              <a:t>Optometrists will fast-track referrals to ophthalmologists if necessary</a:t>
            </a:r>
          </a:p>
          <a:p>
            <a:r>
              <a:rPr lang="en-AU" dirty="0"/>
              <a:t>To locate your nearest optometrist, visit </a:t>
            </a:r>
            <a:r>
              <a:rPr lang="en-AU" dirty="0">
                <a:hlinkClick r:id="rId2"/>
              </a:rPr>
              <a:t>Find An Optometrist </a:t>
            </a:r>
            <a:endParaRPr lang="en-AU" dirty="0"/>
          </a:p>
        </p:txBody>
      </p:sp>
    </p:spTree>
    <p:extLst>
      <p:ext uri="{BB962C8B-B14F-4D97-AF65-F5344CB8AC3E}">
        <p14:creationId xmlns:p14="http://schemas.microsoft.com/office/powerpoint/2010/main" val="39215145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CFDDB-3B77-45B9-BAEA-14FD7E66FA2B}"/>
              </a:ext>
            </a:extLst>
          </p:cNvPr>
          <p:cNvSpPr>
            <a:spLocks noGrp="1"/>
          </p:cNvSpPr>
          <p:nvPr>
            <p:ph type="title"/>
          </p:nvPr>
        </p:nvSpPr>
        <p:spPr/>
        <p:txBody>
          <a:bodyPr/>
          <a:lstStyle/>
          <a:p>
            <a:r>
              <a:rPr lang="en-AU" dirty="0"/>
              <a:t>Common red eye conditions pharmacists will see</a:t>
            </a:r>
          </a:p>
        </p:txBody>
      </p:sp>
      <p:sp>
        <p:nvSpPr>
          <p:cNvPr id="3" name="Content Placeholder 2">
            <a:extLst>
              <a:ext uri="{FF2B5EF4-FFF2-40B4-BE49-F238E27FC236}">
                <a16:creationId xmlns:a16="http://schemas.microsoft.com/office/drawing/2014/main" id="{A7E57525-F9D0-45C9-8ACB-97B63C6EBCCF}"/>
              </a:ext>
            </a:extLst>
          </p:cNvPr>
          <p:cNvSpPr>
            <a:spLocks noGrp="1"/>
          </p:cNvSpPr>
          <p:nvPr>
            <p:ph idx="1"/>
          </p:nvPr>
        </p:nvSpPr>
        <p:spPr/>
        <p:txBody>
          <a:bodyPr/>
          <a:lstStyle/>
          <a:p>
            <a:r>
              <a:rPr lang="en-AU" dirty="0"/>
              <a:t>Conjunctivitis</a:t>
            </a:r>
          </a:p>
          <a:p>
            <a:r>
              <a:rPr lang="en-AU" dirty="0"/>
              <a:t>Dry Eye</a:t>
            </a:r>
          </a:p>
          <a:p>
            <a:r>
              <a:rPr lang="en-AU" dirty="0"/>
              <a:t>Lid crusting and inflammation (Blepharitis) </a:t>
            </a:r>
          </a:p>
          <a:p>
            <a:r>
              <a:rPr lang="en-AU" b="1" dirty="0"/>
              <a:t>Contact Lens Complications</a:t>
            </a:r>
          </a:p>
          <a:p>
            <a:endParaRPr lang="en-AU" dirty="0"/>
          </a:p>
        </p:txBody>
      </p:sp>
    </p:spTree>
    <p:extLst>
      <p:ext uri="{BB962C8B-B14F-4D97-AF65-F5344CB8AC3E}">
        <p14:creationId xmlns:p14="http://schemas.microsoft.com/office/powerpoint/2010/main" val="1634325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30"/>
            <a:ext cx="3960439" cy="749224"/>
          </a:xfrm>
        </p:spPr>
        <p:txBody>
          <a:bodyPr>
            <a:normAutofit/>
          </a:bodyPr>
          <a:lstStyle/>
          <a:p>
            <a:pPr marL="0" indent="0">
              <a:buNone/>
            </a:pPr>
            <a:r>
              <a:rPr lang="en-AU" sz="1400" dirty="0">
                <a:cs typeface="Arial" pitchFamily="34" charset="0"/>
              </a:rPr>
              <a:t>22 year old Ms. X attends your pharmacy asking for drops for her red eye</a:t>
            </a:r>
          </a:p>
        </p:txBody>
      </p:sp>
      <p:sp>
        <p:nvSpPr>
          <p:cNvPr id="4" name="Content Placeholder 3">
            <a:extLst>
              <a:ext uri="{FF2B5EF4-FFF2-40B4-BE49-F238E27FC236}">
                <a16:creationId xmlns:a16="http://schemas.microsoft.com/office/drawing/2014/main" id="{F955E8CE-CDC3-4263-8AAE-4677AEE1539E}"/>
              </a:ext>
            </a:extLst>
          </p:cNvPr>
          <p:cNvSpPr>
            <a:spLocks noGrp="1"/>
          </p:cNvSpPr>
          <p:nvPr>
            <p:ph idx="10"/>
          </p:nvPr>
        </p:nvSpPr>
        <p:spPr/>
        <p:txBody>
          <a:bodyPr>
            <a:normAutofit/>
          </a:bodyPr>
          <a:lstStyle/>
          <a:p>
            <a:pPr marL="0" indent="0">
              <a:buNone/>
            </a:pPr>
            <a:r>
              <a:rPr lang="en-AU" sz="1400" b="1" dirty="0"/>
              <a:t>What do we ask the patient?</a:t>
            </a:r>
          </a:p>
          <a:p>
            <a:pPr marL="342900" indent="-342900">
              <a:buClr>
                <a:schemeClr val="accent2"/>
              </a:buClr>
              <a:buAutoNum type="arabicPeriod"/>
            </a:pPr>
            <a:r>
              <a:rPr lang="en-US" sz="1400" dirty="0"/>
              <a:t>Contact Lenses: positive</a:t>
            </a:r>
          </a:p>
          <a:p>
            <a:pPr marL="342900" indent="-342900">
              <a:buClr>
                <a:schemeClr val="accent2"/>
              </a:buClr>
              <a:buAutoNum type="arabicPeriod"/>
            </a:pPr>
            <a:r>
              <a:rPr lang="en-US" sz="1400" dirty="0"/>
              <a:t>Onset: last night </a:t>
            </a:r>
            <a:r>
              <a:rPr lang="en-US" sz="1400" strike="sngStrike" dirty="0"/>
              <a:t>(Dry Eye)</a:t>
            </a:r>
          </a:p>
          <a:p>
            <a:pPr marL="342900" indent="-342900">
              <a:buClr>
                <a:schemeClr val="accent2"/>
              </a:buClr>
              <a:buAutoNum type="arabicPeriod"/>
            </a:pPr>
            <a:r>
              <a:rPr lang="en-US" sz="1400" dirty="0"/>
              <a:t>Vision: variable </a:t>
            </a:r>
          </a:p>
          <a:p>
            <a:pPr marL="342900" indent="-342900">
              <a:buClr>
                <a:schemeClr val="accent2"/>
              </a:buClr>
              <a:buAutoNum type="arabicPeriod"/>
            </a:pPr>
            <a:r>
              <a:rPr lang="en-US" sz="1400" dirty="0"/>
              <a:t>Pain: positive, moderate </a:t>
            </a:r>
            <a:r>
              <a:rPr lang="en-US" sz="1400" strike="sngStrike" dirty="0"/>
              <a:t>(Dry Eye)</a:t>
            </a:r>
          </a:p>
          <a:p>
            <a:pPr marL="342900" indent="-342900">
              <a:buClr>
                <a:schemeClr val="accent2"/>
              </a:buClr>
              <a:buAutoNum type="arabicPeriod"/>
            </a:pPr>
            <a:r>
              <a:rPr lang="en-US" sz="1400" dirty="0"/>
              <a:t>Discharge: positive, watery</a:t>
            </a:r>
          </a:p>
          <a:p>
            <a:pPr marL="342900" indent="-342900">
              <a:buClr>
                <a:schemeClr val="accent2"/>
              </a:buClr>
              <a:buAutoNum type="arabicPeriod"/>
            </a:pPr>
            <a:r>
              <a:rPr lang="en-US" sz="1400" strike="sngStrike" dirty="0"/>
              <a:t>Trauma</a:t>
            </a:r>
          </a:p>
          <a:p>
            <a:pPr marL="342900" indent="-342900">
              <a:buClr>
                <a:schemeClr val="accent2"/>
              </a:buClr>
              <a:buAutoNum type="arabicPeriod"/>
            </a:pPr>
            <a:r>
              <a:rPr lang="en-US" sz="1400" strike="sngStrike" dirty="0"/>
              <a:t>Allergies</a:t>
            </a:r>
          </a:p>
          <a:p>
            <a:pPr marL="342900" indent="-342900">
              <a:buClr>
                <a:schemeClr val="accent2"/>
              </a:buClr>
              <a:buAutoNum type="arabicPeriod"/>
            </a:pPr>
            <a:r>
              <a:rPr lang="en-US" sz="1400" strike="sngStrike" dirty="0"/>
              <a:t>Recurring</a:t>
            </a:r>
          </a:p>
          <a:p>
            <a:pPr marL="342900" indent="-342900">
              <a:buClr>
                <a:schemeClr val="accent2"/>
              </a:buClr>
              <a:buAutoNum type="arabicPeriod"/>
            </a:pPr>
            <a:r>
              <a:rPr lang="en-US" sz="1400" strike="sngStrike" dirty="0"/>
              <a:t>General Health (Flu, Nausea, HAs)</a:t>
            </a:r>
          </a:p>
          <a:p>
            <a:pPr marL="342900" indent="-342900">
              <a:buClr>
                <a:schemeClr val="accent2"/>
              </a:buClr>
              <a:buAutoNum type="arabicPeriod"/>
            </a:pPr>
            <a:r>
              <a:rPr lang="en-US" sz="1400" strike="sngStrike" dirty="0"/>
              <a:t>Other eye</a:t>
            </a:r>
            <a:endParaRPr lang="en-AU" sz="1400" strike="sngStrike" dirty="0"/>
          </a:p>
          <a:p>
            <a:endParaRPr lang="en-AU" dirty="0"/>
          </a:p>
        </p:txBody>
      </p:sp>
      <p:sp>
        <p:nvSpPr>
          <p:cNvPr id="5" name="Content Placeholder 2">
            <a:extLst>
              <a:ext uri="{FF2B5EF4-FFF2-40B4-BE49-F238E27FC236}">
                <a16:creationId xmlns:a16="http://schemas.microsoft.com/office/drawing/2014/main" id="{7B5AF3BA-C148-4336-A550-C240A53DA0B5}"/>
              </a:ext>
            </a:extLst>
          </p:cNvPr>
          <p:cNvSpPr txBox="1">
            <a:spLocks/>
          </p:cNvSpPr>
          <p:nvPr/>
        </p:nvSpPr>
        <p:spPr>
          <a:xfrm>
            <a:off x="467545" y="1527635"/>
            <a:ext cx="3960439" cy="461192"/>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pic>
        <p:nvPicPr>
          <p:cNvPr id="6" name="Picture 2" descr="http://www.optometricmanagement.com/content/archive/2012/February/images/OM_February_A13_Fig02.jpg">
            <a:extLst>
              <a:ext uri="{FF2B5EF4-FFF2-40B4-BE49-F238E27FC236}">
                <a16:creationId xmlns:a16="http://schemas.microsoft.com/office/drawing/2014/main" id="{A48C0C24-81E9-49B3-8D96-89E5208C7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635646"/>
            <a:ext cx="3096344" cy="21287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82345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94F4B-30D4-473F-8777-3C13649D87A2}"/>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1B350BD3-21AA-4CA4-8FC8-76828A936A60}"/>
              </a:ext>
            </a:extLst>
          </p:cNvPr>
          <p:cNvSpPr>
            <a:spLocks noGrp="1"/>
          </p:cNvSpPr>
          <p:nvPr>
            <p:ph idx="1"/>
          </p:nvPr>
        </p:nvSpPr>
        <p:spPr/>
        <p:txBody>
          <a:bodyPr>
            <a:normAutofit fontScale="62500" lnSpcReduction="20000"/>
          </a:bodyPr>
          <a:lstStyle/>
          <a:p>
            <a:pPr marL="0" indent="0">
              <a:buNone/>
            </a:pPr>
            <a:r>
              <a:rPr lang="en-AU" b="1" dirty="0"/>
              <a:t>Contact lens complications</a:t>
            </a:r>
          </a:p>
          <a:p>
            <a:pPr>
              <a:lnSpc>
                <a:spcPct val="150000"/>
              </a:lnSpc>
              <a:defRPr/>
            </a:pPr>
            <a:r>
              <a:rPr lang="en-AU" sz="1800" dirty="0">
                <a:cs typeface="Arial" pitchFamily="34" charset="0"/>
              </a:rPr>
              <a:t>Contact lens related complications can arise from multiple sources and can present to a pharmacist in many different forms. These include: </a:t>
            </a:r>
          </a:p>
          <a:p>
            <a:pPr marL="725487" lvl="1" indent="-457200">
              <a:lnSpc>
                <a:spcPct val="150000"/>
              </a:lnSpc>
              <a:buFont typeface="+mj-lt"/>
              <a:buAutoNum type="alphaLcParenR"/>
              <a:defRPr/>
            </a:pPr>
            <a:r>
              <a:rPr lang="en-AU" b="1" dirty="0">
                <a:cs typeface="Arial" pitchFamily="34" charset="0"/>
              </a:rPr>
              <a:t>Traumatic </a:t>
            </a:r>
            <a:r>
              <a:rPr lang="en-AU" dirty="0">
                <a:cs typeface="Arial" pitchFamily="34" charset="0"/>
              </a:rPr>
              <a:t>– over wear &amp; decreased sensitivity</a:t>
            </a:r>
          </a:p>
          <a:p>
            <a:pPr marL="725487" lvl="1" indent="-457200">
              <a:lnSpc>
                <a:spcPct val="150000"/>
              </a:lnSpc>
              <a:buFont typeface="+mj-lt"/>
              <a:buAutoNum type="alphaLcParenR"/>
              <a:defRPr/>
            </a:pPr>
            <a:r>
              <a:rPr lang="en-AU" b="1" dirty="0">
                <a:cs typeface="Arial" pitchFamily="34" charset="0"/>
              </a:rPr>
              <a:t>Metabolic </a:t>
            </a:r>
            <a:r>
              <a:rPr lang="en-AU" dirty="0">
                <a:cs typeface="Arial" pitchFamily="34" charset="0"/>
              </a:rPr>
              <a:t>– Neovascularisation &amp; corneal oedema</a:t>
            </a:r>
          </a:p>
          <a:p>
            <a:pPr marL="725487" lvl="1" indent="-457200">
              <a:lnSpc>
                <a:spcPct val="150000"/>
              </a:lnSpc>
              <a:buFont typeface="+mj-lt"/>
              <a:buAutoNum type="alphaLcParenR"/>
              <a:defRPr/>
            </a:pPr>
            <a:r>
              <a:rPr lang="en-AU" b="1" dirty="0">
                <a:cs typeface="Arial" pitchFamily="34" charset="0"/>
              </a:rPr>
              <a:t>Toxic </a:t>
            </a:r>
            <a:r>
              <a:rPr lang="en-AU" dirty="0">
                <a:cs typeface="Arial" pitchFamily="34" charset="0"/>
              </a:rPr>
              <a:t>– Solutions &amp; allergic responses</a:t>
            </a:r>
          </a:p>
          <a:p>
            <a:pPr marL="725487" lvl="1" indent="-457200">
              <a:lnSpc>
                <a:spcPct val="150000"/>
              </a:lnSpc>
              <a:buFont typeface="+mj-lt"/>
              <a:buAutoNum type="alphaLcParenR"/>
              <a:defRPr/>
            </a:pPr>
            <a:r>
              <a:rPr lang="en-AU" b="1" dirty="0">
                <a:cs typeface="Arial" pitchFamily="34" charset="0"/>
              </a:rPr>
              <a:t>Hypersensitivity</a:t>
            </a:r>
            <a:r>
              <a:rPr lang="en-AU" dirty="0">
                <a:cs typeface="Arial" pitchFamily="34" charset="0"/>
              </a:rPr>
              <a:t> – Papillary Conjunctivitis </a:t>
            </a:r>
          </a:p>
          <a:p>
            <a:pPr marL="725487" lvl="1" indent="-457200">
              <a:lnSpc>
                <a:spcPct val="150000"/>
              </a:lnSpc>
              <a:buFont typeface="+mj-lt"/>
              <a:buAutoNum type="alphaLcParenR"/>
              <a:defRPr/>
            </a:pPr>
            <a:r>
              <a:rPr lang="en-AU" b="1" dirty="0">
                <a:cs typeface="Arial" pitchFamily="34" charset="0"/>
              </a:rPr>
              <a:t>Infective</a:t>
            </a:r>
            <a:r>
              <a:rPr lang="en-AU" dirty="0">
                <a:cs typeface="Arial" pitchFamily="34" charset="0"/>
              </a:rPr>
              <a:t> – Bacterial Keratitis</a:t>
            </a:r>
          </a:p>
        </p:txBody>
      </p:sp>
      <p:pic>
        <p:nvPicPr>
          <p:cNvPr id="5" name="Picture 9" descr="http://www.theeyepractice.com.au/images/blog/August%202012/corneal%20neovascularization.jpg">
            <a:extLst>
              <a:ext uri="{FF2B5EF4-FFF2-40B4-BE49-F238E27FC236}">
                <a16:creationId xmlns:a16="http://schemas.microsoft.com/office/drawing/2014/main" id="{0911EFE6-ECDB-4DC6-8BFA-8CB5C92139C7}"/>
              </a:ext>
            </a:extLst>
          </p:cNvPr>
          <p:cNvPicPr>
            <a:picLocks noChangeAspect="1" noChangeArrowheads="1"/>
          </p:cNvPicPr>
          <p:nvPr/>
        </p:nvPicPr>
        <p:blipFill>
          <a:blip r:embed="rId2"/>
          <a:srcRect/>
          <a:stretch>
            <a:fillRect/>
          </a:stretch>
        </p:blipFill>
        <p:spPr bwMode="auto">
          <a:xfrm>
            <a:off x="4726884" y="732218"/>
            <a:ext cx="2398712" cy="1770062"/>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8" name="TextBox 7">
            <a:extLst>
              <a:ext uri="{FF2B5EF4-FFF2-40B4-BE49-F238E27FC236}">
                <a16:creationId xmlns:a16="http://schemas.microsoft.com/office/drawing/2014/main" id="{D5B112BC-4333-4A02-A3E9-93832F8CF150}"/>
              </a:ext>
            </a:extLst>
          </p:cNvPr>
          <p:cNvSpPr txBox="1"/>
          <p:nvPr/>
        </p:nvSpPr>
        <p:spPr>
          <a:xfrm>
            <a:off x="4784251" y="2067694"/>
            <a:ext cx="360040" cy="369332"/>
          </a:xfrm>
          <a:prstGeom prst="rect">
            <a:avLst/>
          </a:prstGeom>
          <a:noFill/>
        </p:spPr>
        <p:txBody>
          <a:bodyPr wrap="square" rtlCol="0">
            <a:spAutoFit/>
          </a:bodyPr>
          <a:lstStyle/>
          <a:p>
            <a:r>
              <a:rPr lang="en-AU" b="1" dirty="0">
                <a:solidFill>
                  <a:schemeClr val="bg1"/>
                </a:solidFill>
                <a:latin typeface="Rockwell" panose="02060603020205020403" pitchFamily="18" charset="0"/>
              </a:rPr>
              <a:t>B</a:t>
            </a:r>
          </a:p>
        </p:txBody>
      </p:sp>
      <p:pic>
        <p:nvPicPr>
          <p:cNvPr id="9" name="Picture 5" descr="http://atlasofophthalmology.org/wp-content/uploads/2014/09/GPC-300x181.jpg">
            <a:extLst>
              <a:ext uri="{FF2B5EF4-FFF2-40B4-BE49-F238E27FC236}">
                <a16:creationId xmlns:a16="http://schemas.microsoft.com/office/drawing/2014/main" id="{0934BD96-C9C9-41B9-807C-803563DECBD6}"/>
              </a:ext>
            </a:extLst>
          </p:cNvPr>
          <p:cNvPicPr>
            <a:picLocks noChangeAspect="1" noChangeArrowheads="1"/>
          </p:cNvPicPr>
          <p:nvPr/>
        </p:nvPicPr>
        <p:blipFill>
          <a:blip r:embed="rId3"/>
          <a:srcRect/>
          <a:stretch>
            <a:fillRect/>
          </a:stretch>
        </p:blipFill>
        <p:spPr bwMode="auto">
          <a:xfrm>
            <a:off x="4726884" y="2614199"/>
            <a:ext cx="2398712" cy="1447223"/>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11" name="TextBox 10">
            <a:extLst>
              <a:ext uri="{FF2B5EF4-FFF2-40B4-BE49-F238E27FC236}">
                <a16:creationId xmlns:a16="http://schemas.microsoft.com/office/drawing/2014/main" id="{BD19FF0C-0779-446D-974D-C4359460E4F9}"/>
              </a:ext>
            </a:extLst>
          </p:cNvPr>
          <p:cNvSpPr txBox="1"/>
          <p:nvPr/>
        </p:nvSpPr>
        <p:spPr>
          <a:xfrm>
            <a:off x="4798892" y="3642403"/>
            <a:ext cx="360040" cy="369332"/>
          </a:xfrm>
          <a:prstGeom prst="rect">
            <a:avLst/>
          </a:prstGeom>
          <a:noFill/>
        </p:spPr>
        <p:txBody>
          <a:bodyPr wrap="square" rtlCol="0">
            <a:spAutoFit/>
          </a:bodyPr>
          <a:lstStyle/>
          <a:p>
            <a:r>
              <a:rPr lang="en-AU" b="1" dirty="0">
                <a:solidFill>
                  <a:schemeClr val="bg1"/>
                </a:solidFill>
                <a:latin typeface="Rockwell" panose="02060603020205020403" pitchFamily="18" charset="0"/>
              </a:rPr>
              <a:t>D</a:t>
            </a:r>
          </a:p>
        </p:txBody>
      </p:sp>
      <p:pic>
        <p:nvPicPr>
          <p:cNvPr id="12" name="Picture 7" descr="http://mohawkvalleyretina.com/images/uploads/learning-center/bacterial_keratitis_from_contact_lens_abuse1.JPG">
            <a:extLst>
              <a:ext uri="{FF2B5EF4-FFF2-40B4-BE49-F238E27FC236}">
                <a16:creationId xmlns:a16="http://schemas.microsoft.com/office/drawing/2014/main" id="{AF97A7D8-6EAF-4217-AA51-00389970E4AA}"/>
              </a:ext>
            </a:extLst>
          </p:cNvPr>
          <p:cNvPicPr>
            <a:picLocks noChangeAspect="1" noChangeArrowheads="1"/>
          </p:cNvPicPr>
          <p:nvPr/>
        </p:nvPicPr>
        <p:blipFill>
          <a:blip r:embed="rId4"/>
          <a:srcRect/>
          <a:stretch>
            <a:fillRect/>
          </a:stretch>
        </p:blipFill>
        <p:spPr bwMode="auto">
          <a:xfrm>
            <a:off x="7232731" y="1823695"/>
            <a:ext cx="1717008" cy="1372462"/>
          </a:xfrm>
          <a:prstGeom prst="rect">
            <a:avLst/>
          </a:prstGeom>
          <a:ln>
            <a:noFill/>
          </a:ln>
          <a:effectLst/>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DE69CF66-8B30-4743-8791-ACD11239A9AA}"/>
              </a:ext>
            </a:extLst>
          </p:cNvPr>
          <p:cNvSpPr txBox="1"/>
          <p:nvPr/>
        </p:nvSpPr>
        <p:spPr>
          <a:xfrm>
            <a:off x="7244557" y="2815028"/>
            <a:ext cx="360040" cy="369332"/>
          </a:xfrm>
          <a:prstGeom prst="rect">
            <a:avLst/>
          </a:prstGeom>
          <a:noFill/>
        </p:spPr>
        <p:txBody>
          <a:bodyPr wrap="square" rtlCol="0">
            <a:spAutoFit/>
          </a:bodyPr>
          <a:lstStyle/>
          <a:p>
            <a:r>
              <a:rPr lang="en-AU" b="1" dirty="0">
                <a:solidFill>
                  <a:schemeClr val="bg1"/>
                </a:solidFill>
                <a:latin typeface="Rockwell" panose="02060603020205020403" pitchFamily="18" charset="0"/>
              </a:rPr>
              <a:t>E</a:t>
            </a:r>
          </a:p>
        </p:txBody>
      </p:sp>
    </p:spTree>
    <p:extLst>
      <p:ext uri="{BB962C8B-B14F-4D97-AF65-F5344CB8AC3E}">
        <p14:creationId xmlns:p14="http://schemas.microsoft.com/office/powerpoint/2010/main" val="2691625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48EDB-8CFB-4517-B02E-FE1AF7F18817}"/>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DC9B302F-B9A8-4EE6-8D0D-6F78004340E3}"/>
              </a:ext>
            </a:extLst>
          </p:cNvPr>
          <p:cNvSpPr>
            <a:spLocks noGrp="1"/>
          </p:cNvSpPr>
          <p:nvPr>
            <p:ph idx="1"/>
          </p:nvPr>
        </p:nvSpPr>
        <p:spPr>
          <a:xfrm>
            <a:off x="467545" y="958430"/>
            <a:ext cx="4248918" cy="3102992"/>
          </a:xfrm>
        </p:spPr>
        <p:txBody>
          <a:bodyPr>
            <a:normAutofit fontScale="92500"/>
          </a:bodyPr>
          <a:lstStyle/>
          <a:p>
            <a:pPr marL="0" indent="0">
              <a:buNone/>
            </a:pPr>
            <a:r>
              <a:rPr lang="en-AU" sz="1200" b="1" dirty="0"/>
              <a:t>Signs/symptoms of contact lens complications:</a:t>
            </a:r>
          </a:p>
          <a:p>
            <a:pPr>
              <a:lnSpc>
                <a:spcPct val="150000"/>
              </a:lnSpc>
              <a:defRPr/>
            </a:pPr>
            <a:r>
              <a:rPr lang="en-AU" sz="1200" dirty="0">
                <a:cs typeface="Arial" pitchFamily="34" charset="0"/>
              </a:rPr>
              <a:t>Blurred vision</a:t>
            </a:r>
          </a:p>
          <a:p>
            <a:pPr>
              <a:lnSpc>
                <a:spcPct val="150000"/>
              </a:lnSpc>
              <a:defRPr/>
            </a:pPr>
            <a:r>
              <a:rPr lang="en-AU" sz="1200" dirty="0">
                <a:cs typeface="Arial" pitchFamily="34" charset="0"/>
              </a:rPr>
              <a:t>Global redness in the white of the eye or inner eye lid</a:t>
            </a:r>
          </a:p>
          <a:p>
            <a:pPr>
              <a:lnSpc>
                <a:spcPct val="150000"/>
              </a:lnSpc>
              <a:defRPr/>
            </a:pPr>
            <a:r>
              <a:rPr lang="en-AU" sz="1200" dirty="0">
                <a:cs typeface="Arial" pitchFamily="34" charset="0"/>
              </a:rPr>
              <a:t>Painful eye</a:t>
            </a:r>
          </a:p>
          <a:p>
            <a:pPr>
              <a:lnSpc>
                <a:spcPct val="150000"/>
              </a:lnSpc>
              <a:defRPr/>
            </a:pPr>
            <a:r>
              <a:rPr lang="en-AU" sz="1200" dirty="0">
                <a:cs typeface="Arial" pitchFamily="34" charset="0"/>
              </a:rPr>
              <a:t>Unable to open</a:t>
            </a:r>
          </a:p>
          <a:p>
            <a:pPr>
              <a:lnSpc>
                <a:spcPct val="150000"/>
              </a:lnSpc>
              <a:defRPr/>
            </a:pPr>
            <a:r>
              <a:rPr lang="en-AU" sz="1200" dirty="0">
                <a:cs typeface="Arial" pitchFamily="34" charset="0"/>
              </a:rPr>
              <a:t>Intolerant to contact lens wear</a:t>
            </a:r>
          </a:p>
          <a:p>
            <a:pPr>
              <a:lnSpc>
                <a:spcPct val="150000"/>
              </a:lnSpc>
              <a:defRPr/>
            </a:pPr>
            <a:r>
              <a:rPr lang="en-AU" sz="1200" dirty="0">
                <a:cs typeface="Arial" pitchFamily="34" charset="0"/>
              </a:rPr>
              <a:t>Burning eyes</a:t>
            </a:r>
          </a:p>
          <a:p>
            <a:pPr>
              <a:lnSpc>
                <a:spcPct val="150000"/>
              </a:lnSpc>
              <a:defRPr/>
            </a:pPr>
            <a:r>
              <a:rPr lang="en-AU" sz="1200" dirty="0">
                <a:cs typeface="Arial" pitchFamily="34" charset="0"/>
              </a:rPr>
              <a:t>Itchy eyes</a:t>
            </a:r>
          </a:p>
          <a:p>
            <a:pPr>
              <a:lnSpc>
                <a:spcPct val="150000"/>
              </a:lnSpc>
              <a:defRPr/>
            </a:pPr>
            <a:r>
              <a:rPr lang="en-AU" sz="1200" dirty="0">
                <a:cs typeface="Arial" pitchFamily="34" charset="0"/>
              </a:rPr>
              <a:t>Increased tearing</a:t>
            </a:r>
          </a:p>
          <a:p>
            <a:pPr>
              <a:lnSpc>
                <a:spcPct val="150000"/>
              </a:lnSpc>
              <a:defRPr/>
            </a:pPr>
            <a:r>
              <a:rPr lang="en-AU" sz="1200" dirty="0">
                <a:cs typeface="Arial" pitchFamily="34" charset="0"/>
              </a:rPr>
              <a:t>Excessive discharge</a:t>
            </a:r>
          </a:p>
        </p:txBody>
      </p:sp>
      <p:pic>
        <p:nvPicPr>
          <p:cNvPr id="5" name="Picture 2" descr="http://upload.wikimedia.org/wikipedia/commons/0/0d/Clare-314.jpg">
            <a:extLst>
              <a:ext uri="{FF2B5EF4-FFF2-40B4-BE49-F238E27FC236}">
                <a16:creationId xmlns:a16="http://schemas.microsoft.com/office/drawing/2014/main" id="{4B33BE35-7495-490A-80B6-A29E4A96F863}"/>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148064" y="958430"/>
            <a:ext cx="3311600" cy="1791098"/>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6425469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F7B3-6473-45B8-80F7-E8768F3373A1}"/>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3395486C-F22B-4335-8C17-68894ABB5683}"/>
              </a:ext>
            </a:extLst>
          </p:cNvPr>
          <p:cNvSpPr>
            <a:spLocks noGrp="1"/>
          </p:cNvSpPr>
          <p:nvPr>
            <p:ph idx="1"/>
          </p:nvPr>
        </p:nvSpPr>
        <p:spPr>
          <a:xfrm>
            <a:off x="467545" y="3003798"/>
            <a:ext cx="3960439" cy="1440160"/>
          </a:xfrm>
        </p:spPr>
        <p:txBody>
          <a:bodyPr>
            <a:noAutofit/>
          </a:bodyPr>
          <a:lstStyle/>
          <a:p>
            <a:pPr marL="0" indent="0">
              <a:buNone/>
            </a:pPr>
            <a:r>
              <a:rPr lang="en-AU" sz="1100" b="1" dirty="0"/>
              <a:t>Corneal ulcer (infective)</a:t>
            </a:r>
          </a:p>
          <a:p>
            <a:r>
              <a:rPr lang="en-US" sz="1100" dirty="0">
                <a:solidFill>
                  <a:srgbClr val="FF0000"/>
                </a:solidFill>
              </a:rPr>
              <a:t>P</a:t>
            </a:r>
            <a:r>
              <a:rPr lang="en-US" sz="1100" dirty="0"/>
              <a:t> – Pain</a:t>
            </a:r>
          </a:p>
          <a:p>
            <a:r>
              <a:rPr lang="en-US" sz="1100" dirty="0">
                <a:solidFill>
                  <a:srgbClr val="FF0000"/>
                </a:solidFill>
              </a:rPr>
              <a:t>E</a:t>
            </a:r>
            <a:r>
              <a:rPr lang="en-US" sz="1100" dirty="0"/>
              <a:t> – Epithelium Defect</a:t>
            </a:r>
          </a:p>
          <a:p>
            <a:r>
              <a:rPr lang="en-US" sz="1100" dirty="0">
                <a:solidFill>
                  <a:srgbClr val="FF0000"/>
                </a:solidFill>
              </a:rPr>
              <a:t>D</a:t>
            </a:r>
            <a:r>
              <a:rPr lang="en-US" sz="1100" dirty="0"/>
              <a:t> – Discharge</a:t>
            </a:r>
          </a:p>
          <a:p>
            <a:r>
              <a:rPr lang="en-US" sz="1100" dirty="0">
                <a:solidFill>
                  <a:srgbClr val="FF0000"/>
                </a:solidFill>
              </a:rPr>
              <a:t>A</a:t>
            </a:r>
            <a:r>
              <a:rPr lang="en-US" sz="1100" dirty="0"/>
              <a:t> – Anterior Chamber</a:t>
            </a:r>
          </a:p>
          <a:p>
            <a:r>
              <a:rPr lang="en-US" sz="1100" dirty="0">
                <a:solidFill>
                  <a:srgbClr val="FF0000"/>
                </a:solidFill>
              </a:rPr>
              <a:t>L</a:t>
            </a:r>
            <a:r>
              <a:rPr lang="en-US" sz="1100" dirty="0"/>
              <a:t> – Location </a:t>
            </a:r>
            <a:endParaRPr lang="en-AU" sz="1100" dirty="0"/>
          </a:p>
        </p:txBody>
      </p:sp>
      <p:sp>
        <p:nvSpPr>
          <p:cNvPr id="4" name="Content Placeholder 3">
            <a:extLst>
              <a:ext uri="{FF2B5EF4-FFF2-40B4-BE49-F238E27FC236}">
                <a16:creationId xmlns:a16="http://schemas.microsoft.com/office/drawing/2014/main" id="{1AD77347-E079-4311-9DD0-BBF4CD5D5787}"/>
              </a:ext>
            </a:extLst>
          </p:cNvPr>
          <p:cNvSpPr>
            <a:spLocks noGrp="1"/>
          </p:cNvSpPr>
          <p:nvPr>
            <p:ph idx="10"/>
          </p:nvPr>
        </p:nvSpPr>
        <p:spPr>
          <a:xfrm>
            <a:off x="4716016" y="3003798"/>
            <a:ext cx="3960439" cy="1288683"/>
          </a:xfrm>
        </p:spPr>
        <p:txBody>
          <a:bodyPr>
            <a:normAutofit/>
          </a:bodyPr>
          <a:lstStyle/>
          <a:p>
            <a:pPr marL="0" indent="0">
              <a:buNone/>
            </a:pPr>
            <a:r>
              <a:rPr lang="en-AU" sz="1200" b="1" dirty="0"/>
              <a:t>Corneal infiltrate (sterile)</a:t>
            </a:r>
          </a:p>
          <a:p>
            <a:pPr algn="ctr"/>
            <a:r>
              <a:rPr lang="en-US" sz="1200" dirty="0">
                <a:solidFill>
                  <a:srgbClr val="FF0000"/>
                </a:solidFill>
              </a:rPr>
              <a:t>Reduction or absence of infective symptoms</a:t>
            </a:r>
            <a:endParaRPr lang="en-AU" sz="1200" dirty="0"/>
          </a:p>
        </p:txBody>
      </p:sp>
      <p:sp>
        <p:nvSpPr>
          <p:cNvPr id="5" name="TextBox 4">
            <a:extLst>
              <a:ext uri="{FF2B5EF4-FFF2-40B4-BE49-F238E27FC236}">
                <a16:creationId xmlns:a16="http://schemas.microsoft.com/office/drawing/2014/main" id="{6F9CB242-8194-4BEC-ADCD-A6EA341AAA71}"/>
              </a:ext>
            </a:extLst>
          </p:cNvPr>
          <p:cNvSpPr txBox="1"/>
          <p:nvPr/>
        </p:nvSpPr>
        <p:spPr>
          <a:xfrm>
            <a:off x="467545" y="928189"/>
            <a:ext cx="8208910" cy="307777"/>
          </a:xfrm>
          <a:prstGeom prst="rect">
            <a:avLst/>
          </a:prstGeom>
          <a:noFill/>
        </p:spPr>
        <p:txBody>
          <a:bodyPr wrap="square" rtlCol="0">
            <a:spAutoFit/>
          </a:bodyPr>
          <a:lstStyle/>
          <a:p>
            <a:r>
              <a:rPr lang="en-AU" sz="1400" b="1" dirty="0">
                <a:latin typeface="Verdana" panose="020B0604030504040204" pitchFamily="34" charset="0"/>
                <a:ea typeface="Verdana" panose="020B0604030504040204" pitchFamily="34" charset="0"/>
              </a:rPr>
              <a:t>What does Ms. X have?</a:t>
            </a:r>
          </a:p>
        </p:txBody>
      </p:sp>
      <p:sp>
        <p:nvSpPr>
          <p:cNvPr id="8" name="TextBox 7">
            <a:extLst>
              <a:ext uri="{FF2B5EF4-FFF2-40B4-BE49-F238E27FC236}">
                <a16:creationId xmlns:a16="http://schemas.microsoft.com/office/drawing/2014/main" id="{891D15E0-B09C-497B-AE4C-CEB2190B3B79}"/>
              </a:ext>
            </a:extLst>
          </p:cNvPr>
          <p:cNvSpPr txBox="1"/>
          <p:nvPr/>
        </p:nvSpPr>
        <p:spPr>
          <a:xfrm>
            <a:off x="3635896" y="2981126"/>
            <a:ext cx="540058" cy="276999"/>
          </a:xfrm>
          <a:prstGeom prst="rect">
            <a:avLst/>
          </a:prstGeom>
          <a:noFill/>
        </p:spPr>
        <p:txBody>
          <a:bodyPr wrap="square" rtlCol="0">
            <a:spAutoFit/>
          </a:bodyPr>
          <a:lstStyle/>
          <a:p>
            <a:r>
              <a:rPr lang="en-AU" sz="1200" b="1" dirty="0">
                <a:latin typeface="Verdana" panose="020B0604030504040204" pitchFamily="34" charset="0"/>
                <a:ea typeface="Verdana" panose="020B0604030504040204" pitchFamily="34" charset="0"/>
              </a:rPr>
              <a:t>or</a:t>
            </a:r>
          </a:p>
        </p:txBody>
      </p:sp>
      <p:pic>
        <p:nvPicPr>
          <p:cNvPr id="9" name="Picture 2" descr="http://www.merckmanuals.com/media/professional/photos/media/photos/corneal_ulcer_arrows.jpg">
            <a:extLst>
              <a:ext uri="{FF2B5EF4-FFF2-40B4-BE49-F238E27FC236}">
                <a16:creationId xmlns:a16="http://schemas.microsoft.com/office/drawing/2014/main" id="{E8E3CFA6-7A04-44FF-8947-4BD2FBECC5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06" y="1419622"/>
            <a:ext cx="1983573" cy="1448009"/>
          </a:xfrm>
          <a:prstGeom prst="rect">
            <a:avLst/>
          </a:prstGeom>
          <a:ln>
            <a:noFill/>
          </a:ln>
          <a:effectLst/>
          <a:extLst>
            <a:ext uri="{909E8E84-426E-40dd-AFC4-6F175D3DCCD1}">
              <a14:hiddenFill xmlns:a14="http://schemas.microsoft.com/office/drawing/2010/main" xmlns="">
                <a:solidFill>
                  <a:srgbClr val="FFFFFF"/>
                </a:solidFill>
              </a14:hiddenFill>
            </a:ext>
          </a:extLst>
        </p:spPr>
      </p:pic>
      <p:pic>
        <p:nvPicPr>
          <p:cNvPr id="10" name="Picture 4" descr="https://apps.ketchum.edu/ceonline/content_images/weissman/cornealinfiltrates014.jpg">
            <a:extLst>
              <a:ext uri="{FF2B5EF4-FFF2-40B4-BE49-F238E27FC236}">
                <a16:creationId xmlns:a16="http://schemas.microsoft.com/office/drawing/2014/main" id="{363DF22C-0B8B-40F4-B9C2-693DCADC7B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7640" r="7396" b="3954"/>
          <a:stretch/>
        </p:blipFill>
        <p:spPr bwMode="auto">
          <a:xfrm>
            <a:off x="4788024" y="1429678"/>
            <a:ext cx="2123675" cy="1457578"/>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134320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9F7B3-6473-45B8-80F7-E8768F3373A1}"/>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3395486C-F22B-4335-8C17-68894ABB5683}"/>
              </a:ext>
            </a:extLst>
          </p:cNvPr>
          <p:cNvSpPr>
            <a:spLocks noGrp="1"/>
          </p:cNvSpPr>
          <p:nvPr>
            <p:ph idx="1"/>
          </p:nvPr>
        </p:nvSpPr>
        <p:spPr>
          <a:xfrm>
            <a:off x="467545" y="3003798"/>
            <a:ext cx="2232247" cy="1440160"/>
          </a:xfrm>
        </p:spPr>
        <p:txBody>
          <a:bodyPr>
            <a:noAutofit/>
          </a:bodyPr>
          <a:lstStyle/>
          <a:p>
            <a:pPr marL="0" indent="0">
              <a:buNone/>
            </a:pPr>
            <a:r>
              <a:rPr lang="en-AU" sz="1100" b="1" dirty="0"/>
              <a:t>Corneal ulcer (infective)</a:t>
            </a:r>
          </a:p>
          <a:p>
            <a:pPr marL="0" indent="0">
              <a:buNone/>
            </a:pPr>
            <a:r>
              <a:rPr lang="en-US" sz="1100" dirty="0"/>
              <a:t>Monotherapy Fluoroquinolone eye drops</a:t>
            </a:r>
          </a:p>
          <a:p>
            <a:pPr marL="0" indent="0">
              <a:buNone/>
            </a:pPr>
            <a:r>
              <a:rPr lang="en-US" sz="1100" dirty="0"/>
              <a:t>(Fortified Antibiotics – Gentamycin or Tobramycin)</a:t>
            </a:r>
          </a:p>
        </p:txBody>
      </p:sp>
      <p:sp>
        <p:nvSpPr>
          <p:cNvPr id="4" name="Content Placeholder 3">
            <a:extLst>
              <a:ext uri="{FF2B5EF4-FFF2-40B4-BE49-F238E27FC236}">
                <a16:creationId xmlns:a16="http://schemas.microsoft.com/office/drawing/2014/main" id="{1AD77347-E079-4311-9DD0-BBF4CD5D5787}"/>
              </a:ext>
            </a:extLst>
          </p:cNvPr>
          <p:cNvSpPr>
            <a:spLocks noGrp="1"/>
          </p:cNvSpPr>
          <p:nvPr>
            <p:ph idx="10"/>
          </p:nvPr>
        </p:nvSpPr>
        <p:spPr>
          <a:xfrm>
            <a:off x="4716016" y="3003798"/>
            <a:ext cx="3960439" cy="1288683"/>
          </a:xfrm>
        </p:spPr>
        <p:txBody>
          <a:bodyPr>
            <a:normAutofit/>
          </a:bodyPr>
          <a:lstStyle/>
          <a:p>
            <a:pPr marL="0" indent="0">
              <a:buNone/>
            </a:pPr>
            <a:r>
              <a:rPr lang="en-AU" sz="1200" b="1" dirty="0"/>
              <a:t>Corneal infiltrate (sterile)</a:t>
            </a:r>
          </a:p>
          <a:p>
            <a:pPr marL="0" indent="0">
              <a:buNone/>
            </a:pPr>
            <a:r>
              <a:rPr lang="en-US" sz="1200" dirty="0"/>
              <a:t>Fortified Antibiotic (Tobramycin) and Dexamethasone</a:t>
            </a:r>
          </a:p>
          <a:p>
            <a:pPr marL="0" indent="0">
              <a:buNone/>
            </a:pPr>
            <a:endParaRPr lang="en-AU" sz="1200" dirty="0"/>
          </a:p>
        </p:txBody>
      </p:sp>
      <p:sp>
        <p:nvSpPr>
          <p:cNvPr id="5" name="TextBox 4">
            <a:extLst>
              <a:ext uri="{FF2B5EF4-FFF2-40B4-BE49-F238E27FC236}">
                <a16:creationId xmlns:a16="http://schemas.microsoft.com/office/drawing/2014/main" id="{6F9CB242-8194-4BEC-ADCD-A6EA341AAA71}"/>
              </a:ext>
            </a:extLst>
          </p:cNvPr>
          <p:cNvSpPr txBox="1"/>
          <p:nvPr/>
        </p:nvSpPr>
        <p:spPr>
          <a:xfrm>
            <a:off x="467545" y="928189"/>
            <a:ext cx="8208910" cy="307777"/>
          </a:xfrm>
          <a:prstGeom prst="rect">
            <a:avLst/>
          </a:prstGeom>
          <a:noFill/>
        </p:spPr>
        <p:txBody>
          <a:bodyPr wrap="square" rtlCol="0">
            <a:spAutoFit/>
          </a:bodyPr>
          <a:lstStyle/>
          <a:p>
            <a:r>
              <a:rPr lang="en-AU" sz="1400" b="1" dirty="0">
                <a:latin typeface="Verdana" panose="020B0604030504040204" pitchFamily="34" charset="0"/>
                <a:ea typeface="Verdana" panose="020B0604030504040204" pitchFamily="34" charset="0"/>
              </a:rPr>
              <a:t>How do we treat Ms. X?</a:t>
            </a:r>
          </a:p>
        </p:txBody>
      </p:sp>
      <p:sp>
        <p:nvSpPr>
          <p:cNvPr id="8" name="TextBox 7">
            <a:extLst>
              <a:ext uri="{FF2B5EF4-FFF2-40B4-BE49-F238E27FC236}">
                <a16:creationId xmlns:a16="http://schemas.microsoft.com/office/drawing/2014/main" id="{891D15E0-B09C-497B-AE4C-CEB2190B3B79}"/>
              </a:ext>
            </a:extLst>
          </p:cNvPr>
          <p:cNvSpPr txBox="1"/>
          <p:nvPr/>
        </p:nvSpPr>
        <p:spPr>
          <a:xfrm>
            <a:off x="3635896" y="2981126"/>
            <a:ext cx="540058" cy="276999"/>
          </a:xfrm>
          <a:prstGeom prst="rect">
            <a:avLst/>
          </a:prstGeom>
          <a:noFill/>
        </p:spPr>
        <p:txBody>
          <a:bodyPr wrap="square" rtlCol="0">
            <a:spAutoFit/>
          </a:bodyPr>
          <a:lstStyle/>
          <a:p>
            <a:r>
              <a:rPr lang="en-AU" sz="1200" b="1" dirty="0">
                <a:latin typeface="Verdana" panose="020B0604030504040204" pitchFamily="34" charset="0"/>
                <a:ea typeface="Verdana" panose="020B0604030504040204" pitchFamily="34" charset="0"/>
              </a:rPr>
              <a:t>or</a:t>
            </a:r>
          </a:p>
        </p:txBody>
      </p:sp>
      <p:pic>
        <p:nvPicPr>
          <p:cNvPr id="9" name="Picture 2" descr="http://www.merckmanuals.com/media/professional/photos/media/photos/corneal_ulcer_arrows.jpg">
            <a:extLst>
              <a:ext uri="{FF2B5EF4-FFF2-40B4-BE49-F238E27FC236}">
                <a16:creationId xmlns:a16="http://schemas.microsoft.com/office/drawing/2014/main" id="{E8E3CFA6-7A04-44FF-8947-4BD2FBECC5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606" y="1419622"/>
            <a:ext cx="1983573" cy="1448009"/>
          </a:xfrm>
          <a:prstGeom prst="rect">
            <a:avLst/>
          </a:prstGeom>
          <a:ln>
            <a:noFill/>
          </a:ln>
          <a:effectLst/>
          <a:extLst>
            <a:ext uri="{909E8E84-426E-40dd-AFC4-6F175D3DCCD1}">
              <a14:hiddenFill xmlns="" xmlns:a14="http://schemas.microsoft.com/office/drawing/2010/main">
                <a:solidFill>
                  <a:srgbClr val="FFFFFF"/>
                </a:solidFill>
              </a14:hiddenFill>
            </a:ext>
          </a:extLst>
        </p:spPr>
      </p:pic>
      <p:pic>
        <p:nvPicPr>
          <p:cNvPr id="10" name="Picture 4" descr="https://apps.ketchum.edu/ceonline/content_images/weissman/cornealinfiltrates014.jpg">
            <a:extLst>
              <a:ext uri="{FF2B5EF4-FFF2-40B4-BE49-F238E27FC236}">
                <a16:creationId xmlns:a16="http://schemas.microsoft.com/office/drawing/2014/main" id="{363DF22C-0B8B-40F4-B9C2-693DCADC7B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667" t="7640" r="7396" b="3954"/>
          <a:stretch/>
        </p:blipFill>
        <p:spPr bwMode="auto">
          <a:xfrm>
            <a:off x="4788024" y="1429678"/>
            <a:ext cx="2123675" cy="1457578"/>
          </a:xfrm>
          <a:prstGeom prst="rect">
            <a:avLst/>
          </a:prstGeom>
          <a:ln>
            <a:noFill/>
          </a:ln>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76092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1</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29"/>
            <a:ext cx="3960439" cy="1901353"/>
          </a:xfrm>
        </p:spPr>
        <p:txBody>
          <a:bodyPr>
            <a:normAutofit lnSpcReduction="10000"/>
          </a:bodyPr>
          <a:lstStyle/>
          <a:p>
            <a:pPr marL="0" indent="0">
              <a:buNone/>
            </a:pPr>
            <a:r>
              <a:rPr lang="en-AU" sz="1400" dirty="0">
                <a:cs typeface="Arial" pitchFamily="34" charset="0"/>
              </a:rPr>
              <a:t>22 year old Ms. X attends your pharmacy asking for drops for her red eye</a:t>
            </a:r>
          </a:p>
          <a:p>
            <a:pPr marL="0" indent="0">
              <a:buNone/>
            </a:pPr>
            <a:r>
              <a:rPr lang="en-US" sz="1400" b="1" dirty="0"/>
              <a:t>Diagnosis: Corneal Infiltrate</a:t>
            </a:r>
          </a:p>
          <a:p>
            <a:r>
              <a:rPr lang="en-AU" sz="1400" dirty="0"/>
              <a:t>Result of hypoxic effects due to extended wear</a:t>
            </a:r>
          </a:p>
          <a:p>
            <a:r>
              <a:rPr lang="en-AU" sz="1400" dirty="0"/>
              <a:t>Migration of inflammatory white blood cells</a:t>
            </a:r>
          </a:p>
          <a:p>
            <a:r>
              <a:rPr lang="en-AU" sz="1400" dirty="0"/>
              <a:t>Pain mild to moderate</a:t>
            </a:r>
          </a:p>
          <a:p>
            <a:pPr marL="0" indent="0">
              <a:buNone/>
            </a:pPr>
            <a:endParaRPr lang="en-US" sz="1400" b="1" dirty="0"/>
          </a:p>
        </p:txBody>
      </p:sp>
      <p:pic>
        <p:nvPicPr>
          <p:cNvPr id="7" name="Picture 4" descr="https://apps.ketchum.edu/ceonline/content_images/weissman/cornealinfiltrates014.jpg">
            <a:extLst>
              <a:ext uri="{FF2B5EF4-FFF2-40B4-BE49-F238E27FC236}">
                <a16:creationId xmlns:a16="http://schemas.microsoft.com/office/drawing/2014/main" id="{05EB13C8-BBD6-40B6-BAF2-EC448FA1A89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667" t="7640" r="7396" b="3954"/>
          <a:stretch/>
        </p:blipFill>
        <p:spPr bwMode="auto">
          <a:xfrm>
            <a:off x="539552" y="2850466"/>
            <a:ext cx="2123675" cy="1457578"/>
          </a:xfrm>
          <a:prstGeom prst="rect">
            <a:avLst/>
          </a:prstGeom>
          <a:ln>
            <a:noFill/>
          </a:ln>
          <a:effectLst/>
          <a:extLst>
            <a:ext uri="{909E8E84-426E-40dd-AFC4-6F175D3DCCD1}">
              <a14:hiddenFill xmlns="" xmlns:a14="http://schemas.microsoft.com/office/drawing/2010/main">
                <a:solidFill>
                  <a:srgbClr val="FFFFFF"/>
                </a:solidFill>
              </a14:hiddenFill>
            </a:ext>
          </a:extLst>
        </p:spPr>
      </p:pic>
      <p:sp>
        <p:nvSpPr>
          <p:cNvPr id="9" name="Content Placeholder 8">
            <a:extLst>
              <a:ext uri="{FF2B5EF4-FFF2-40B4-BE49-F238E27FC236}">
                <a16:creationId xmlns:a16="http://schemas.microsoft.com/office/drawing/2014/main" id="{8BBEC51E-8901-49AC-8275-A0D0BAC89C63}"/>
              </a:ext>
            </a:extLst>
          </p:cNvPr>
          <p:cNvSpPr>
            <a:spLocks noGrp="1"/>
          </p:cNvSpPr>
          <p:nvPr>
            <p:ph idx="10"/>
          </p:nvPr>
        </p:nvSpPr>
        <p:spPr/>
        <p:txBody>
          <a:bodyPr>
            <a:normAutofit/>
          </a:bodyPr>
          <a:lstStyle/>
          <a:p>
            <a:pPr marL="0" indent="0">
              <a:buNone/>
            </a:pPr>
            <a:r>
              <a:rPr lang="en-AU" sz="1400" dirty="0">
                <a:cs typeface="Arial" pitchFamily="34" charset="0"/>
              </a:rPr>
              <a:t>What does Ms. X have?</a:t>
            </a:r>
          </a:p>
          <a:p>
            <a:pPr marL="0" indent="0">
              <a:buNone/>
            </a:pPr>
            <a:r>
              <a:rPr lang="en-US" sz="1400" b="1" dirty="0"/>
              <a:t>Treatment:</a:t>
            </a:r>
          </a:p>
          <a:p>
            <a:pPr marL="342900" indent="-342900">
              <a:buClr>
                <a:schemeClr val="accent2"/>
              </a:buClr>
              <a:buAutoNum type="arabicPeriod"/>
            </a:pPr>
            <a:r>
              <a:rPr lang="en-US" sz="1400" dirty="0"/>
              <a:t>If diagnosis is clear: Antibiotic (Tobramycin) and Dexamethasone</a:t>
            </a:r>
          </a:p>
          <a:p>
            <a:pPr marL="342900" indent="-342900">
              <a:buClr>
                <a:schemeClr val="accent2"/>
              </a:buClr>
              <a:buAutoNum type="arabicPeriod"/>
            </a:pPr>
            <a:r>
              <a:rPr lang="en-US" sz="1400" dirty="0"/>
              <a:t>If diagnosis is unclear: Fluoroquinolone as a more conservative option</a:t>
            </a:r>
          </a:p>
        </p:txBody>
      </p:sp>
    </p:spTree>
    <p:extLst>
      <p:ext uri="{BB962C8B-B14F-4D97-AF65-F5344CB8AC3E}">
        <p14:creationId xmlns:p14="http://schemas.microsoft.com/office/powerpoint/2010/main" val="2736566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FF8-3184-4818-AB35-04F0CFBFBF36}"/>
              </a:ext>
            </a:extLst>
          </p:cNvPr>
          <p:cNvSpPr>
            <a:spLocks noGrp="1"/>
          </p:cNvSpPr>
          <p:nvPr>
            <p:ph type="title"/>
          </p:nvPr>
        </p:nvSpPr>
        <p:spPr/>
        <p:txBody>
          <a:bodyPr/>
          <a:lstStyle/>
          <a:p>
            <a:r>
              <a:rPr lang="en-AU" dirty="0"/>
              <a:t>The red eye – refer or treat?</a:t>
            </a:r>
          </a:p>
        </p:txBody>
      </p:sp>
      <p:graphicFrame>
        <p:nvGraphicFramePr>
          <p:cNvPr id="5" name="Table 5">
            <a:extLst>
              <a:ext uri="{FF2B5EF4-FFF2-40B4-BE49-F238E27FC236}">
                <a16:creationId xmlns:a16="http://schemas.microsoft.com/office/drawing/2014/main" id="{AA908136-6A20-4CF0-B7CB-650DC13689AF}"/>
              </a:ext>
            </a:extLst>
          </p:cNvPr>
          <p:cNvGraphicFramePr>
            <a:graphicFrameLocks noGrp="1"/>
          </p:cNvGraphicFramePr>
          <p:nvPr>
            <p:ph idx="1"/>
            <p:extLst>
              <p:ext uri="{D42A27DB-BD31-4B8C-83A1-F6EECF244321}">
                <p14:modId xmlns:p14="http://schemas.microsoft.com/office/powerpoint/2010/main" val="1598022863"/>
              </p:ext>
            </p:extLst>
          </p:nvPr>
        </p:nvGraphicFramePr>
        <p:xfrm>
          <a:off x="468313" y="1033293"/>
          <a:ext cx="8352159" cy="1538457"/>
        </p:xfrm>
        <a:graphic>
          <a:graphicData uri="http://schemas.openxmlformats.org/drawingml/2006/table">
            <a:tbl>
              <a:tblPr firstRow="1" bandRow="1">
                <a:tableStyleId>{5C22544A-7EE6-4342-B048-85BDC9FD1C3A}</a:tableStyleId>
              </a:tblPr>
              <a:tblGrid>
                <a:gridCol w="4016678">
                  <a:extLst>
                    <a:ext uri="{9D8B030D-6E8A-4147-A177-3AD203B41FA5}">
                      <a16:colId xmlns:a16="http://schemas.microsoft.com/office/drawing/2014/main" val="2098361424"/>
                    </a:ext>
                  </a:extLst>
                </a:gridCol>
                <a:gridCol w="4335481">
                  <a:extLst>
                    <a:ext uri="{9D8B030D-6E8A-4147-A177-3AD203B41FA5}">
                      <a16:colId xmlns:a16="http://schemas.microsoft.com/office/drawing/2014/main" val="1065029343"/>
                    </a:ext>
                  </a:extLst>
                </a:gridCol>
              </a:tblGrid>
              <a:tr h="235227">
                <a:tc>
                  <a:txBody>
                    <a:bodyPr/>
                    <a:lstStyle/>
                    <a:p>
                      <a:r>
                        <a:rPr lang="en-AU" sz="1400" b="0" dirty="0">
                          <a:solidFill>
                            <a:schemeClr val="tx1"/>
                          </a:solidFill>
                          <a:latin typeface="Rockwell" panose="02060603020205020403" pitchFamily="18" charset="0"/>
                        </a:rPr>
                        <a:t>Treat when…</a:t>
                      </a:r>
                    </a:p>
                  </a:txBody>
                  <a:tcPr/>
                </a:tc>
                <a:tc>
                  <a:txBody>
                    <a:bodyPr/>
                    <a:lstStyle/>
                    <a:p>
                      <a:r>
                        <a:rPr lang="en-AU" sz="1400" b="0" dirty="0">
                          <a:solidFill>
                            <a:schemeClr val="tx1"/>
                          </a:solidFill>
                          <a:latin typeface="Rockwell" panose="02060603020205020403" pitchFamily="18" charset="0"/>
                        </a:rPr>
                        <a:t>Refer when…</a:t>
                      </a:r>
                    </a:p>
                  </a:txBody>
                  <a:tcPr/>
                </a:tc>
                <a:extLst>
                  <a:ext uri="{0D108BD9-81ED-4DB2-BD59-A6C34878D82A}">
                    <a16:rowId xmlns:a16="http://schemas.microsoft.com/office/drawing/2014/main" val="1607265396"/>
                  </a:ext>
                </a:extLst>
              </a:tr>
              <a:tr h="1233657">
                <a:tc>
                  <a:txBody>
                    <a:bodyPr/>
                    <a:lstStyle/>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Mild red eye</a:t>
                      </a:r>
                    </a:p>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Itchy eyes</a:t>
                      </a:r>
                    </a:p>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Allergic</a:t>
                      </a:r>
                    </a:p>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Viral</a:t>
                      </a:r>
                    </a:p>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Chronic/sub-acute bacterial</a:t>
                      </a: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Unilateral</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Blurred vision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Pain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Intolerant to contact lens wear</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Discharge</a:t>
                      </a:r>
                    </a:p>
                  </a:txBody>
                  <a:tcPr/>
                </a:tc>
                <a:extLst>
                  <a:ext uri="{0D108BD9-81ED-4DB2-BD59-A6C34878D82A}">
                    <a16:rowId xmlns:a16="http://schemas.microsoft.com/office/drawing/2014/main" val="1424143495"/>
                  </a:ext>
                </a:extLst>
              </a:tr>
            </a:tbl>
          </a:graphicData>
        </a:graphic>
      </p:graphicFrame>
      <p:pic>
        <p:nvPicPr>
          <p:cNvPr id="7" name="Picture 2" descr="http://www.geteyesmart.org/eyesmart/eye-health-news/images/RedEyeWeb_1.jpg">
            <a:extLst>
              <a:ext uri="{FF2B5EF4-FFF2-40B4-BE49-F238E27FC236}">
                <a16:creationId xmlns:a16="http://schemas.microsoft.com/office/drawing/2014/main" id="{2CAFD952-F11A-41A4-9181-D24031E608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2748896"/>
            <a:ext cx="2109614" cy="1537004"/>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38674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4BE0-0991-4093-B987-35BFA71EC8F0}"/>
              </a:ext>
            </a:extLst>
          </p:cNvPr>
          <p:cNvSpPr>
            <a:spLocks noGrp="1"/>
          </p:cNvSpPr>
          <p:nvPr>
            <p:ph type="title"/>
          </p:nvPr>
        </p:nvSpPr>
        <p:spPr>
          <a:xfrm>
            <a:off x="467545" y="310356"/>
            <a:ext cx="8208911" cy="1109265"/>
          </a:xfrm>
        </p:spPr>
        <p:txBody>
          <a:bodyPr>
            <a:normAutofit/>
          </a:bodyPr>
          <a:lstStyle/>
          <a:p>
            <a:r>
              <a:rPr lang="en-AU" dirty="0"/>
              <a:t>Common ocular disease conditions pharmacists will see</a:t>
            </a:r>
          </a:p>
        </p:txBody>
      </p:sp>
      <p:sp>
        <p:nvSpPr>
          <p:cNvPr id="3" name="Content Placeholder 2">
            <a:extLst>
              <a:ext uri="{FF2B5EF4-FFF2-40B4-BE49-F238E27FC236}">
                <a16:creationId xmlns:a16="http://schemas.microsoft.com/office/drawing/2014/main" id="{C83BF8B8-1D83-49A0-A375-3CEB195DB9CD}"/>
              </a:ext>
            </a:extLst>
          </p:cNvPr>
          <p:cNvSpPr>
            <a:spLocks noGrp="1"/>
          </p:cNvSpPr>
          <p:nvPr>
            <p:ph idx="1"/>
          </p:nvPr>
        </p:nvSpPr>
        <p:spPr>
          <a:xfrm>
            <a:off x="467545" y="1419620"/>
            <a:ext cx="3960439" cy="2641801"/>
          </a:xfrm>
        </p:spPr>
        <p:txBody>
          <a:bodyPr/>
          <a:lstStyle/>
          <a:p>
            <a:r>
              <a:rPr lang="en-AU" b="1" dirty="0"/>
              <a:t>Diabetic retinopathy</a:t>
            </a:r>
          </a:p>
          <a:p>
            <a:r>
              <a:rPr lang="en-AU" dirty="0"/>
              <a:t>Glaucoma</a:t>
            </a:r>
          </a:p>
        </p:txBody>
      </p:sp>
    </p:spTree>
    <p:extLst>
      <p:ext uri="{BB962C8B-B14F-4D97-AF65-F5344CB8AC3E}">
        <p14:creationId xmlns:p14="http://schemas.microsoft.com/office/powerpoint/2010/main" val="13583266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2</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30"/>
            <a:ext cx="3960439" cy="749224"/>
          </a:xfrm>
        </p:spPr>
        <p:txBody>
          <a:bodyPr>
            <a:normAutofit/>
          </a:bodyPr>
          <a:lstStyle/>
          <a:p>
            <a:pPr marL="0" indent="0">
              <a:buNone/>
            </a:pPr>
            <a:r>
              <a:rPr lang="en-AU" sz="1400" dirty="0">
                <a:cs typeface="Arial" pitchFamily="34" charset="0"/>
              </a:rPr>
              <a:t>52 year old Mr. J attends your pharmacy for the first time with a prescription for his Diamox</a:t>
            </a:r>
          </a:p>
        </p:txBody>
      </p:sp>
      <p:sp>
        <p:nvSpPr>
          <p:cNvPr id="4" name="Content Placeholder 3">
            <a:extLst>
              <a:ext uri="{FF2B5EF4-FFF2-40B4-BE49-F238E27FC236}">
                <a16:creationId xmlns:a16="http://schemas.microsoft.com/office/drawing/2014/main" id="{F955E8CE-CDC3-4263-8AAE-4677AEE1539E}"/>
              </a:ext>
            </a:extLst>
          </p:cNvPr>
          <p:cNvSpPr>
            <a:spLocks noGrp="1"/>
          </p:cNvSpPr>
          <p:nvPr>
            <p:ph idx="10"/>
          </p:nvPr>
        </p:nvSpPr>
        <p:spPr/>
        <p:txBody>
          <a:bodyPr>
            <a:normAutofit/>
          </a:bodyPr>
          <a:lstStyle/>
          <a:p>
            <a:pPr marL="0" indent="0">
              <a:buNone/>
            </a:pPr>
            <a:r>
              <a:rPr lang="en-AU" sz="1400" b="1" dirty="0"/>
              <a:t>What do we ask the patient regarding eye health?</a:t>
            </a:r>
          </a:p>
          <a:p>
            <a:pPr marL="342900" indent="-342900">
              <a:buClr>
                <a:schemeClr val="accent2"/>
              </a:buClr>
              <a:buAutoNum type="arabicPeriod"/>
            </a:pPr>
            <a:r>
              <a:rPr lang="en-US" sz="1400" dirty="0"/>
              <a:t>Onset of Diabetes</a:t>
            </a:r>
          </a:p>
          <a:p>
            <a:pPr marL="342900" indent="-342900">
              <a:buClr>
                <a:schemeClr val="accent2"/>
              </a:buClr>
              <a:buAutoNum type="arabicPeriod"/>
            </a:pPr>
            <a:r>
              <a:rPr lang="en-US" sz="1400" dirty="0"/>
              <a:t>Control of BSL (diets, medication, insulin)</a:t>
            </a:r>
          </a:p>
          <a:p>
            <a:pPr marL="342900" indent="-342900">
              <a:buClr>
                <a:schemeClr val="accent2"/>
              </a:buClr>
              <a:buAutoNum type="arabicPeriod"/>
            </a:pPr>
            <a:r>
              <a:rPr lang="en-US" sz="1400" dirty="0"/>
              <a:t>Measure (self monitor, GP, Endo)</a:t>
            </a:r>
          </a:p>
          <a:p>
            <a:pPr marL="342900" indent="-342900">
              <a:buClr>
                <a:schemeClr val="accent2"/>
              </a:buClr>
              <a:buAutoNum type="arabicPeriod"/>
            </a:pPr>
            <a:r>
              <a:rPr lang="en-US" sz="1400" dirty="0"/>
              <a:t>Vision</a:t>
            </a:r>
          </a:p>
          <a:p>
            <a:pPr marL="342900" indent="-342900">
              <a:buClr>
                <a:schemeClr val="accent2"/>
              </a:buClr>
              <a:buAutoNum type="arabicPeriod"/>
            </a:pPr>
            <a:r>
              <a:rPr lang="en-US" sz="1400" dirty="0"/>
              <a:t>Eye care practitioner (optometrist, ophthalmologist)</a:t>
            </a:r>
          </a:p>
          <a:p>
            <a:pPr marL="342900" indent="-342900">
              <a:buClr>
                <a:schemeClr val="accent2"/>
              </a:buClr>
              <a:buAutoNum type="arabicPeriod"/>
            </a:pPr>
            <a:r>
              <a:rPr lang="en-US" sz="1400" dirty="0"/>
              <a:t>Last eye exam? </a:t>
            </a:r>
          </a:p>
          <a:p>
            <a:endParaRPr lang="en-AU" dirty="0"/>
          </a:p>
        </p:txBody>
      </p:sp>
      <p:sp>
        <p:nvSpPr>
          <p:cNvPr id="5" name="Content Placeholder 2">
            <a:extLst>
              <a:ext uri="{FF2B5EF4-FFF2-40B4-BE49-F238E27FC236}">
                <a16:creationId xmlns:a16="http://schemas.microsoft.com/office/drawing/2014/main" id="{7B5AF3BA-C148-4336-A550-C240A53DA0B5}"/>
              </a:ext>
            </a:extLst>
          </p:cNvPr>
          <p:cNvSpPr txBox="1">
            <a:spLocks/>
          </p:cNvSpPr>
          <p:nvPr/>
        </p:nvSpPr>
        <p:spPr>
          <a:xfrm>
            <a:off x="467545" y="1527635"/>
            <a:ext cx="3960439" cy="461192"/>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pic>
        <p:nvPicPr>
          <p:cNvPr id="7" name="Picture 2" descr="http://beenhere2.com/wp-content/uploads/2013/02/meeting-new-people.png">
            <a:extLst>
              <a:ext uri="{FF2B5EF4-FFF2-40B4-BE49-F238E27FC236}">
                <a16:creationId xmlns:a16="http://schemas.microsoft.com/office/drawing/2014/main" id="{A3C0F77B-6CBB-48FD-9374-DB932E467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143" b="50000"/>
          <a:stretch/>
        </p:blipFill>
        <p:spPr bwMode="auto">
          <a:xfrm>
            <a:off x="539552" y="1815667"/>
            <a:ext cx="2858550"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3775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717F-AD79-47F4-A045-8FB54AFB1A3B}"/>
              </a:ext>
            </a:extLst>
          </p:cNvPr>
          <p:cNvSpPr>
            <a:spLocks noGrp="1"/>
          </p:cNvSpPr>
          <p:nvPr>
            <p:ph type="title"/>
          </p:nvPr>
        </p:nvSpPr>
        <p:spPr/>
        <p:txBody>
          <a:bodyPr/>
          <a:lstStyle/>
          <a:p>
            <a:r>
              <a:rPr lang="en-AU" dirty="0"/>
              <a:t>How optometry prescribing works</a:t>
            </a:r>
          </a:p>
        </p:txBody>
      </p:sp>
      <p:sp>
        <p:nvSpPr>
          <p:cNvPr id="3" name="Content Placeholder 2">
            <a:extLst>
              <a:ext uri="{FF2B5EF4-FFF2-40B4-BE49-F238E27FC236}">
                <a16:creationId xmlns:a16="http://schemas.microsoft.com/office/drawing/2014/main" id="{6E87598F-196C-4337-9994-EB5533385FCD}"/>
              </a:ext>
            </a:extLst>
          </p:cNvPr>
          <p:cNvSpPr>
            <a:spLocks noGrp="1"/>
          </p:cNvSpPr>
          <p:nvPr>
            <p:ph idx="1"/>
          </p:nvPr>
        </p:nvSpPr>
        <p:spPr/>
        <p:txBody>
          <a:bodyPr/>
          <a:lstStyle/>
          <a:p>
            <a:r>
              <a:rPr lang="en-AU" dirty="0"/>
              <a:t>Therapeutic endorsement is by Optometry Board of Australia</a:t>
            </a:r>
          </a:p>
          <a:p>
            <a:r>
              <a:rPr lang="en-AU" dirty="0"/>
              <a:t>Now mandatory as part of undergraduate optometry degrees in Australia</a:t>
            </a:r>
          </a:p>
          <a:p>
            <a:r>
              <a:rPr lang="en-AU" dirty="0"/>
              <a:t>Two-thirds of optometrists in Australia are qualified to prescribe topical eye drops</a:t>
            </a:r>
          </a:p>
          <a:p>
            <a:r>
              <a:rPr lang="en-AU" dirty="0"/>
              <a:t>Optometrists can manage eye disease such as Glaucoma via shared care arrangements with ophthalmologists</a:t>
            </a:r>
          </a:p>
        </p:txBody>
      </p:sp>
    </p:spTree>
    <p:extLst>
      <p:ext uri="{BB962C8B-B14F-4D97-AF65-F5344CB8AC3E}">
        <p14:creationId xmlns:p14="http://schemas.microsoft.com/office/powerpoint/2010/main" val="2946849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AABD0-A7FD-4303-8CB8-0A7337F42DC0}"/>
              </a:ext>
            </a:extLst>
          </p:cNvPr>
          <p:cNvSpPr>
            <a:spLocks noGrp="1"/>
          </p:cNvSpPr>
          <p:nvPr>
            <p:ph type="title"/>
          </p:nvPr>
        </p:nvSpPr>
        <p:spPr/>
        <p:txBody>
          <a:bodyPr/>
          <a:lstStyle/>
          <a:p>
            <a:r>
              <a:rPr lang="en-AU" dirty="0"/>
              <a:t>What is diabetic retinopathy?</a:t>
            </a:r>
          </a:p>
        </p:txBody>
      </p:sp>
      <p:sp>
        <p:nvSpPr>
          <p:cNvPr id="3" name="Content Placeholder 2">
            <a:extLst>
              <a:ext uri="{FF2B5EF4-FFF2-40B4-BE49-F238E27FC236}">
                <a16:creationId xmlns:a16="http://schemas.microsoft.com/office/drawing/2014/main" id="{05B46270-731A-494E-8D5A-E6C875EAF3F5}"/>
              </a:ext>
            </a:extLst>
          </p:cNvPr>
          <p:cNvSpPr>
            <a:spLocks noGrp="1"/>
          </p:cNvSpPr>
          <p:nvPr>
            <p:ph idx="1"/>
          </p:nvPr>
        </p:nvSpPr>
        <p:spPr>
          <a:xfrm>
            <a:off x="467545" y="958431"/>
            <a:ext cx="7848871" cy="965248"/>
          </a:xfrm>
        </p:spPr>
        <p:txBody>
          <a:bodyPr>
            <a:normAutofit lnSpcReduction="10000"/>
          </a:bodyPr>
          <a:lstStyle/>
          <a:p>
            <a:r>
              <a:rPr lang="en-AU" dirty="0"/>
              <a:t>This condition is a complication of diabetes</a:t>
            </a:r>
          </a:p>
          <a:p>
            <a:r>
              <a:rPr lang="en-AU" dirty="0"/>
              <a:t>It affects the small blood vessels of the retina</a:t>
            </a:r>
          </a:p>
          <a:p>
            <a:r>
              <a:rPr lang="en-AU" dirty="0"/>
              <a:t>Blood vessels begin to leak and bleed inside the eye</a:t>
            </a:r>
          </a:p>
          <a:p>
            <a:endParaRPr lang="en-AU" dirty="0"/>
          </a:p>
        </p:txBody>
      </p:sp>
      <p:pic>
        <p:nvPicPr>
          <p:cNvPr id="5" name="Picture 6" descr="http://www.ivo.gr/files/items/4/44/normal-retina.jpg">
            <a:extLst>
              <a:ext uri="{FF2B5EF4-FFF2-40B4-BE49-F238E27FC236}">
                <a16:creationId xmlns:a16="http://schemas.microsoft.com/office/drawing/2014/main" id="{FCDC8146-B8F6-4756-BF24-4C2C725EAA2A}"/>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67545" y="2571750"/>
            <a:ext cx="2151093" cy="16133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8" name="Group 7">
            <a:extLst>
              <a:ext uri="{FF2B5EF4-FFF2-40B4-BE49-F238E27FC236}">
                <a16:creationId xmlns:a16="http://schemas.microsoft.com/office/drawing/2014/main" id="{E3BDF6B5-AC91-409F-9007-2E433A5A55DF}"/>
              </a:ext>
            </a:extLst>
          </p:cNvPr>
          <p:cNvGrpSpPr/>
          <p:nvPr/>
        </p:nvGrpSpPr>
        <p:grpSpPr>
          <a:xfrm>
            <a:off x="3419872" y="2571750"/>
            <a:ext cx="4248823" cy="1645687"/>
            <a:chOff x="4315056" y="2875328"/>
            <a:chExt cx="4808661" cy="1862528"/>
          </a:xfrm>
          <a:effectLst/>
        </p:grpSpPr>
        <p:pic>
          <p:nvPicPr>
            <p:cNvPr id="6" name="Picture 8" descr="http://macularhope.org/wp-content/uploads/diabetic-retinopathy1.jpg">
              <a:extLst>
                <a:ext uri="{FF2B5EF4-FFF2-40B4-BE49-F238E27FC236}">
                  <a16:creationId xmlns:a16="http://schemas.microsoft.com/office/drawing/2014/main" id="{81ED71AC-7D89-446B-AA36-F5EE603A5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6472" y="2875886"/>
              <a:ext cx="2207245" cy="18619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5" descr="vitreous haemorrhage 2">
              <a:extLst>
                <a:ext uri="{FF2B5EF4-FFF2-40B4-BE49-F238E27FC236}">
                  <a16:creationId xmlns:a16="http://schemas.microsoft.com/office/drawing/2014/main" id="{51FCC73A-7CBA-4017-AB32-359D3F98036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056" y="2875328"/>
              <a:ext cx="2585112" cy="1861970"/>
            </a:xfrm>
            <a:prstGeom prst="rect">
              <a:avLst/>
            </a:prstGeom>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9" name="Title 1">
            <a:extLst>
              <a:ext uri="{FF2B5EF4-FFF2-40B4-BE49-F238E27FC236}">
                <a16:creationId xmlns:a16="http://schemas.microsoft.com/office/drawing/2014/main" id="{3B8F94AC-96E6-4F22-8204-206647536528}"/>
              </a:ext>
            </a:extLst>
          </p:cNvPr>
          <p:cNvSpPr txBox="1">
            <a:spLocks/>
          </p:cNvSpPr>
          <p:nvPr/>
        </p:nvSpPr>
        <p:spPr>
          <a:xfrm>
            <a:off x="467545" y="1995686"/>
            <a:ext cx="2642261" cy="5400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1">
                    <a:lumMod val="50000"/>
                  </a:schemeClr>
                </a:solidFill>
                <a:effectLst/>
                <a:latin typeface="Rockwell" panose="02060603020205020403" pitchFamily="18" charset="0"/>
                <a:ea typeface="Fira Sans SemiBold" panose="020B0603050000020004" pitchFamily="34" charset="0"/>
                <a:cs typeface="Open Sans" panose="020B0606030504020204" pitchFamily="34" charset="0"/>
              </a:defRPr>
            </a:lvl1pPr>
          </a:lstStyle>
          <a:p>
            <a:r>
              <a:rPr lang="en-AU" sz="1800" b="1" dirty="0">
                <a:latin typeface="Verdana" panose="020B0604030504040204" pitchFamily="34" charset="0"/>
                <a:ea typeface="Verdana" panose="020B0604030504040204" pitchFamily="34" charset="0"/>
              </a:rPr>
              <a:t>Healthy retina</a:t>
            </a:r>
          </a:p>
        </p:txBody>
      </p:sp>
      <p:sp>
        <p:nvSpPr>
          <p:cNvPr id="10" name="Title 1">
            <a:extLst>
              <a:ext uri="{FF2B5EF4-FFF2-40B4-BE49-F238E27FC236}">
                <a16:creationId xmlns:a16="http://schemas.microsoft.com/office/drawing/2014/main" id="{975C43D0-4EDF-4E89-8B49-43AFC491BCA0}"/>
              </a:ext>
            </a:extLst>
          </p:cNvPr>
          <p:cNvSpPr txBox="1">
            <a:spLocks/>
          </p:cNvSpPr>
          <p:nvPr/>
        </p:nvSpPr>
        <p:spPr>
          <a:xfrm>
            <a:off x="3419872" y="1995686"/>
            <a:ext cx="3806402" cy="54006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chemeClr val="tx1">
                    <a:lumMod val="50000"/>
                  </a:schemeClr>
                </a:solidFill>
                <a:effectLst/>
                <a:latin typeface="Rockwell" panose="02060603020205020403" pitchFamily="18" charset="0"/>
                <a:ea typeface="Fira Sans SemiBold" panose="020B0603050000020004" pitchFamily="34" charset="0"/>
                <a:cs typeface="Open Sans" panose="020B0606030504020204" pitchFamily="34" charset="0"/>
              </a:defRPr>
            </a:lvl1pPr>
          </a:lstStyle>
          <a:p>
            <a:r>
              <a:rPr lang="en-AU" sz="1800" b="1" dirty="0">
                <a:latin typeface="Verdana" panose="020B0604030504040204" pitchFamily="34" charset="0"/>
                <a:ea typeface="Verdana" panose="020B0604030504040204" pitchFamily="34" charset="0"/>
              </a:rPr>
              <a:t>Diabetic retinopathy</a:t>
            </a:r>
          </a:p>
        </p:txBody>
      </p:sp>
    </p:spTree>
    <p:extLst>
      <p:ext uri="{BB962C8B-B14F-4D97-AF65-F5344CB8AC3E}">
        <p14:creationId xmlns:p14="http://schemas.microsoft.com/office/powerpoint/2010/main" val="21837185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9C1C4-C6CD-47E6-B280-1B11A955DAE6}"/>
              </a:ext>
            </a:extLst>
          </p:cNvPr>
          <p:cNvSpPr>
            <a:spLocks noGrp="1"/>
          </p:cNvSpPr>
          <p:nvPr>
            <p:ph type="title"/>
          </p:nvPr>
        </p:nvSpPr>
        <p:spPr>
          <a:xfrm>
            <a:off x="467545" y="310357"/>
            <a:ext cx="8676455" cy="540060"/>
          </a:xfrm>
        </p:spPr>
        <p:txBody>
          <a:bodyPr>
            <a:normAutofit/>
          </a:bodyPr>
          <a:lstStyle/>
          <a:p>
            <a:r>
              <a:rPr lang="en-AU" dirty="0"/>
              <a:t>Prevalence and risk factors of diabetic retinopathy</a:t>
            </a:r>
          </a:p>
        </p:txBody>
      </p:sp>
      <p:sp>
        <p:nvSpPr>
          <p:cNvPr id="3" name="Content Placeholder 2">
            <a:extLst>
              <a:ext uri="{FF2B5EF4-FFF2-40B4-BE49-F238E27FC236}">
                <a16:creationId xmlns:a16="http://schemas.microsoft.com/office/drawing/2014/main" id="{E5F707F0-CAFE-4330-93CA-0792E8106A49}"/>
              </a:ext>
            </a:extLst>
          </p:cNvPr>
          <p:cNvSpPr>
            <a:spLocks noGrp="1"/>
          </p:cNvSpPr>
          <p:nvPr>
            <p:ph idx="1"/>
          </p:nvPr>
        </p:nvSpPr>
        <p:spPr>
          <a:xfrm>
            <a:off x="467545" y="958430"/>
            <a:ext cx="8208911" cy="3629544"/>
          </a:xfrm>
        </p:spPr>
        <p:txBody>
          <a:bodyPr>
            <a:normAutofit/>
          </a:bodyPr>
          <a:lstStyle/>
          <a:p>
            <a:r>
              <a:rPr lang="en-AU" sz="1500" dirty="0"/>
              <a:t>It is estimated that 3% of the population aged </a:t>
            </a:r>
            <a:r>
              <a:rPr lang="en-AU" sz="1500" b="1" dirty="0"/>
              <a:t>over 55 years </a:t>
            </a:r>
            <a:r>
              <a:rPr lang="en-AU" sz="1500" dirty="0"/>
              <a:t>have diabetic retinopathy</a:t>
            </a:r>
          </a:p>
          <a:p>
            <a:r>
              <a:rPr lang="en-AU" sz="1500" dirty="0"/>
              <a:t>22% of people with known </a:t>
            </a:r>
            <a:r>
              <a:rPr lang="en-AU" sz="1500" b="1" dirty="0"/>
              <a:t>Type 2 diabetes </a:t>
            </a:r>
            <a:r>
              <a:rPr lang="en-AU" sz="1500" dirty="0"/>
              <a:t>have some form of retinopathy related to their diabetes</a:t>
            </a:r>
          </a:p>
          <a:p>
            <a:r>
              <a:rPr lang="en-AU" sz="1500" dirty="0"/>
              <a:t>Within </a:t>
            </a:r>
            <a:r>
              <a:rPr lang="en-AU" sz="1500" b="1" dirty="0"/>
              <a:t>15 years </a:t>
            </a:r>
            <a:r>
              <a:rPr lang="en-AU" sz="1500" dirty="0"/>
              <a:t>of being diagnosed with diabetes, </a:t>
            </a:r>
            <a:r>
              <a:rPr lang="en-AU" sz="1500" b="1" dirty="0"/>
              <a:t>three out of four </a:t>
            </a:r>
            <a:r>
              <a:rPr lang="en-AU" sz="1500" dirty="0"/>
              <a:t>diabetics will have diabetic retinopathy</a:t>
            </a:r>
          </a:p>
          <a:p>
            <a:r>
              <a:rPr lang="en-AU" sz="1500" dirty="0"/>
              <a:t>Greater Risk of DR:  </a:t>
            </a:r>
          </a:p>
          <a:p>
            <a:pPr lvl="1"/>
            <a:r>
              <a:rPr lang="en-AU" sz="1500" b="1" dirty="0"/>
              <a:t>Duration</a:t>
            </a:r>
          </a:p>
          <a:p>
            <a:pPr lvl="1"/>
            <a:r>
              <a:rPr lang="en-AU" sz="1500" dirty="0"/>
              <a:t>Diabetic Kidney Disease</a:t>
            </a:r>
          </a:p>
          <a:p>
            <a:pPr lvl="1"/>
            <a:r>
              <a:rPr lang="en-AU" sz="1500" dirty="0"/>
              <a:t>Type I DM</a:t>
            </a:r>
          </a:p>
          <a:p>
            <a:r>
              <a:rPr lang="en-AU" sz="1500" dirty="0"/>
              <a:t>Diabetic retinopathy is the primary vision threatening condition for </a:t>
            </a:r>
            <a:r>
              <a:rPr lang="en-AU" sz="1500" b="1" dirty="0"/>
              <a:t>Aboriginal and Torres Strait Islander </a:t>
            </a:r>
            <a:r>
              <a:rPr lang="en-AU" sz="1500" dirty="0"/>
              <a:t>people</a:t>
            </a:r>
          </a:p>
        </p:txBody>
      </p:sp>
    </p:spTree>
    <p:extLst>
      <p:ext uri="{BB962C8B-B14F-4D97-AF65-F5344CB8AC3E}">
        <p14:creationId xmlns:p14="http://schemas.microsoft.com/office/powerpoint/2010/main" val="37969119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4459-C597-4FCE-8658-EB254C450C5B}"/>
              </a:ext>
            </a:extLst>
          </p:cNvPr>
          <p:cNvSpPr>
            <a:spLocks noGrp="1"/>
          </p:cNvSpPr>
          <p:nvPr>
            <p:ph type="title"/>
          </p:nvPr>
        </p:nvSpPr>
        <p:spPr/>
        <p:txBody>
          <a:bodyPr/>
          <a:lstStyle/>
          <a:p>
            <a:r>
              <a:rPr lang="en-AU" dirty="0"/>
              <a:t>Diabetic retinopathy – functional implications</a:t>
            </a:r>
          </a:p>
        </p:txBody>
      </p:sp>
      <p:sp>
        <p:nvSpPr>
          <p:cNvPr id="3" name="Content Placeholder 2">
            <a:extLst>
              <a:ext uri="{FF2B5EF4-FFF2-40B4-BE49-F238E27FC236}">
                <a16:creationId xmlns:a16="http://schemas.microsoft.com/office/drawing/2014/main" id="{CE382C9A-ED91-4139-83C1-65AA04B2D37C}"/>
              </a:ext>
            </a:extLst>
          </p:cNvPr>
          <p:cNvSpPr>
            <a:spLocks noGrp="1"/>
          </p:cNvSpPr>
          <p:nvPr>
            <p:ph idx="1"/>
          </p:nvPr>
        </p:nvSpPr>
        <p:spPr/>
        <p:txBody>
          <a:bodyPr>
            <a:normAutofit/>
          </a:bodyPr>
          <a:lstStyle/>
          <a:p>
            <a:r>
              <a:rPr lang="en-AU" sz="1400" dirty="0"/>
              <a:t>Difficulty with fine details (e.g. when reading or watching television)</a:t>
            </a:r>
          </a:p>
          <a:p>
            <a:r>
              <a:rPr lang="en-AU" sz="1400" dirty="0"/>
              <a:t>Fluctuations in vision from hour to hour or day to day</a:t>
            </a:r>
          </a:p>
          <a:p>
            <a:r>
              <a:rPr lang="en-AU" sz="1400" dirty="0"/>
              <a:t>Blurred, hazy or double vision</a:t>
            </a:r>
          </a:p>
          <a:p>
            <a:r>
              <a:rPr lang="en-AU" sz="1400" dirty="0"/>
              <a:t>Difficulty seeing at night or in low light</a:t>
            </a:r>
          </a:p>
          <a:p>
            <a:r>
              <a:rPr lang="en-AU" sz="1400" dirty="0"/>
              <a:t>Being particularly sensitive to glare and light </a:t>
            </a:r>
          </a:p>
          <a:p>
            <a:r>
              <a:rPr lang="en-AU" sz="1400" dirty="0"/>
              <a:t>Having difficulty focusing</a:t>
            </a:r>
          </a:p>
          <a:p>
            <a:endParaRPr lang="en-AU" sz="1400" dirty="0"/>
          </a:p>
        </p:txBody>
      </p:sp>
      <p:pic>
        <p:nvPicPr>
          <p:cNvPr id="5" name="Picture 3">
            <a:extLst>
              <a:ext uri="{FF2B5EF4-FFF2-40B4-BE49-F238E27FC236}">
                <a16:creationId xmlns:a16="http://schemas.microsoft.com/office/drawing/2014/main" id="{6CFCB6FA-DB8F-455D-8D72-C544E6040CD0}"/>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a:xfrm>
            <a:off x="4716463" y="1059582"/>
            <a:ext cx="3959225" cy="2609489"/>
          </a:xfrm>
          <a:ln w="19050">
            <a:solidFill>
              <a:schemeClr val="bg1"/>
            </a:solidFill>
            <a:miter lim="800000"/>
            <a:headEnd/>
            <a:tailEnd/>
          </a:ln>
        </p:spPr>
      </p:pic>
    </p:spTree>
    <p:extLst>
      <p:ext uri="{BB962C8B-B14F-4D97-AF65-F5344CB8AC3E}">
        <p14:creationId xmlns:p14="http://schemas.microsoft.com/office/powerpoint/2010/main" val="3967853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4459-C597-4FCE-8658-EB254C450C5B}"/>
              </a:ext>
            </a:extLst>
          </p:cNvPr>
          <p:cNvSpPr>
            <a:spLocks noGrp="1"/>
          </p:cNvSpPr>
          <p:nvPr>
            <p:ph type="title"/>
          </p:nvPr>
        </p:nvSpPr>
        <p:spPr/>
        <p:txBody>
          <a:bodyPr/>
          <a:lstStyle/>
          <a:p>
            <a:r>
              <a:rPr lang="en-AU" dirty="0"/>
              <a:t>Treatment and prevention of diabetic retinopathy</a:t>
            </a:r>
          </a:p>
        </p:txBody>
      </p:sp>
      <p:sp>
        <p:nvSpPr>
          <p:cNvPr id="3" name="Content Placeholder 2">
            <a:extLst>
              <a:ext uri="{FF2B5EF4-FFF2-40B4-BE49-F238E27FC236}">
                <a16:creationId xmlns:a16="http://schemas.microsoft.com/office/drawing/2014/main" id="{CE382C9A-ED91-4139-83C1-65AA04B2D37C}"/>
              </a:ext>
            </a:extLst>
          </p:cNvPr>
          <p:cNvSpPr>
            <a:spLocks noGrp="1"/>
          </p:cNvSpPr>
          <p:nvPr>
            <p:ph idx="1"/>
          </p:nvPr>
        </p:nvSpPr>
        <p:spPr>
          <a:xfrm>
            <a:off x="467545" y="958430"/>
            <a:ext cx="3888431" cy="3102992"/>
          </a:xfrm>
        </p:spPr>
        <p:txBody>
          <a:bodyPr>
            <a:normAutofit/>
          </a:bodyPr>
          <a:lstStyle/>
          <a:p>
            <a:r>
              <a:rPr lang="en-AU" sz="1400" dirty="0"/>
              <a:t>Early detection and timely treatment is essential</a:t>
            </a:r>
          </a:p>
          <a:p>
            <a:r>
              <a:rPr lang="en-AU" sz="1400" dirty="0"/>
              <a:t>98% of severe vision loss can be prevented with early detection and timely laser treatment</a:t>
            </a:r>
          </a:p>
          <a:p>
            <a:r>
              <a:rPr lang="en-AU" sz="1400" dirty="0"/>
              <a:t>Reduction to the severity of eye disease can be achieved with optimal control of:</a:t>
            </a:r>
          </a:p>
          <a:p>
            <a:pPr lvl="1"/>
            <a:r>
              <a:rPr lang="en-AU" sz="1200" dirty="0"/>
              <a:t>Blood Sugar Levels</a:t>
            </a:r>
          </a:p>
          <a:p>
            <a:pPr lvl="1"/>
            <a:r>
              <a:rPr lang="en-AU" sz="1200" dirty="0"/>
              <a:t>Blood Pressure</a:t>
            </a:r>
          </a:p>
          <a:p>
            <a:pPr lvl="1"/>
            <a:r>
              <a:rPr lang="en-AU" sz="1200" dirty="0"/>
              <a:t>Cholesterol Levels</a:t>
            </a:r>
          </a:p>
          <a:p>
            <a:endParaRPr lang="en-AU" sz="1400" dirty="0"/>
          </a:p>
        </p:txBody>
      </p:sp>
      <p:pic>
        <p:nvPicPr>
          <p:cNvPr id="8" name="Picture 2" descr="http://www.theeyepractice.com.au/images/blog/Jan%202012/Diabetes.jpg">
            <a:extLst>
              <a:ext uri="{FF2B5EF4-FFF2-40B4-BE49-F238E27FC236}">
                <a16:creationId xmlns:a16="http://schemas.microsoft.com/office/drawing/2014/main" id="{7EFA2690-8679-41D1-AA6B-8882AFAB79EC}"/>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716463" y="977852"/>
            <a:ext cx="3959225" cy="197961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3185862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356C3-3953-4809-9D69-8177BBD2AB24}"/>
              </a:ext>
            </a:extLst>
          </p:cNvPr>
          <p:cNvSpPr>
            <a:spLocks noGrp="1"/>
          </p:cNvSpPr>
          <p:nvPr>
            <p:ph type="title"/>
          </p:nvPr>
        </p:nvSpPr>
        <p:spPr/>
        <p:txBody>
          <a:bodyPr/>
          <a:lstStyle/>
          <a:p>
            <a:r>
              <a:rPr lang="en-AU" dirty="0"/>
              <a:t>Case study 2</a:t>
            </a:r>
          </a:p>
        </p:txBody>
      </p:sp>
      <p:sp>
        <p:nvSpPr>
          <p:cNvPr id="3" name="Content Placeholder 2">
            <a:extLst>
              <a:ext uri="{FF2B5EF4-FFF2-40B4-BE49-F238E27FC236}">
                <a16:creationId xmlns:a16="http://schemas.microsoft.com/office/drawing/2014/main" id="{D4C318F7-D781-4019-B48D-216D9C8E2247}"/>
              </a:ext>
            </a:extLst>
          </p:cNvPr>
          <p:cNvSpPr>
            <a:spLocks noGrp="1"/>
          </p:cNvSpPr>
          <p:nvPr>
            <p:ph idx="1"/>
          </p:nvPr>
        </p:nvSpPr>
        <p:spPr>
          <a:xfrm>
            <a:off x="467545" y="958430"/>
            <a:ext cx="3960439" cy="749224"/>
          </a:xfrm>
        </p:spPr>
        <p:txBody>
          <a:bodyPr>
            <a:normAutofit/>
          </a:bodyPr>
          <a:lstStyle/>
          <a:p>
            <a:pPr marL="0" indent="0">
              <a:buNone/>
            </a:pPr>
            <a:r>
              <a:rPr lang="en-AU" sz="1400" dirty="0">
                <a:cs typeface="Arial" pitchFamily="34" charset="0"/>
              </a:rPr>
              <a:t>52 year old Mr. J attends your pharmacy for the first time with a prescription for his Diamox</a:t>
            </a:r>
          </a:p>
        </p:txBody>
      </p:sp>
      <p:sp>
        <p:nvSpPr>
          <p:cNvPr id="4" name="Content Placeholder 3">
            <a:extLst>
              <a:ext uri="{FF2B5EF4-FFF2-40B4-BE49-F238E27FC236}">
                <a16:creationId xmlns:a16="http://schemas.microsoft.com/office/drawing/2014/main" id="{F955E8CE-CDC3-4263-8AAE-4677AEE1539E}"/>
              </a:ext>
            </a:extLst>
          </p:cNvPr>
          <p:cNvSpPr>
            <a:spLocks noGrp="1"/>
          </p:cNvSpPr>
          <p:nvPr>
            <p:ph idx="10"/>
          </p:nvPr>
        </p:nvSpPr>
        <p:spPr/>
        <p:txBody>
          <a:bodyPr>
            <a:normAutofit/>
          </a:bodyPr>
          <a:lstStyle/>
          <a:p>
            <a:pPr marL="0" indent="0">
              <a:buNone/>
            </a:pPr>
            <a:r>
              <a:rPr lang="en-AU" sz="1400" b="1" dirty="0"/>
              <a:t>What do we counsel Mr. J on regarding his eye health?</a:t>
            </a:r>
          </a:p>
          <a:p>
            <a:pPr marL="342900" indent="-342900">
              <a:buClr>
                <a:schemeClr val="accent2"/>
              </a:buClr>
              <a:buAutoNum type="arabicPeriod"/>
            </a:pPr>
            <a:r>
              <a:rPr lang="en-AU" sz="1400" dirty="0"/>
              <a:t>Control of diabetes (diet and medication)</a:t>
            </a:r>
          </a:p>
          <a:p>
            <a:pPr marL="342900" indent="-342900">
              <a:buClr>
                <a:schemeClr val="accent2"/>
              </a:buClr>
              <a:buAutoNum type="arabicPeriod"/>
            </a:pPr>
            <a:r>
              <a:rPr lang="en-AU" sz="1400" dirty="0"/>
              <a:t>Regular eye exams</a:t>
            </a:r>
          </a:p>
          <a:p>
            <a:pPr marL="342900" indent="-342900">
              <a:buClr>
                <a:schemeClr val="accent2"/>
              </a:buClr>
              <a:buAutoNum type="arabicPeriod"/>
            </a:pPr>
            <a:r>
              <a:rPr lang="en-AU" sz="1400" dirty="0"/>
              <a:t>Fluctuations in vision</a:t>
            </a:r>
          </a:p>
          <a:p>
            <a:pPr marL="342900" indent="-342900">
              <a:buClr>
                <a:schemeClr val="accent2"/>
              </a:buClr>
              <a:buAutoNum type="arabicPeriod"/>
            </a:pPr>
            <a:r>
              <a:rPr lang="en-AU" sz="1400" dirty="0"/>
              <a:t>Other visual symptoms (Floaters, Flashes, Haloes)</a:t>
            </a:r>
          </a:p>
          <a:p>
            <a:endParaRPr lang="en-AU" dirty="0"/>
          </a:p>
        </p:txBody>
      </p:sp>
      <p:sp>
        <p:nvSpPr>
          <p:cNvPr id="5" name="Content Placeholder 2">
            <a:extLst>
              <a:ext uri="{FF2B5EF4-FFF2-40B4-BE49-F238E27FC236}">
                <a16:creationId xmlns:a16="http://schemas.microsoft.com/office/drawing/2014/main" id="{7B5AF3BA-C148-4336-A550-C240A53DA0B5}"/>
              </a:ext>
            </a:extLst>
          </p:cNvPr>
          <p:cNvSpPr txBox="1">
            <a:spLocks/>
          </p:cNvSpPr>
          <p:nvPr/>
        </p:nvSpPr>
        <p:spPr>
          <a:xfrm>
            <a:off x="467545" y="1527635"/>
            <a:ext cx="3960439" cy="461192"/>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AU" dirty="0"/>
          </a:p>
        </p:txBody>
      </p:sp>
      <p:pic>
        <p:nvPicPr>
          <p:cNvPr id="7" name="Picture 2" descr="http://beenhere2.com/wp-content/uploads/2013/02/meeting-new-people.png">
            <a:extLst>
              <a:ext uri="{FF2B5EF4-FFF2-40B4-BE49-F238E27FC236}">
                <a16:creationId xmlns:a16="http://schemas.microsoft.com/office/drawing/2014/main" id="{A3C0F77B-6CBB-48FD-9374-DB932E467D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6143" b="50000"/>
          <a:stretch/>
        </p:blipFill>
        <p:spPr bwMode="auto">
          <a:xfrm>
            <a:off x="539552" y="1815667"/>
            <a:ext cx="2858550" cy="25202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70957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A4BE0-0991-4093-B987-35BFA71EC8F0}"/>
              </a:ext>
            </a:extLst>
          </p:cNvPr>
          <p:cNvSpPr>
            <a:spLocks noGrp="1"/>
          </p:cNvSpPr>
          <p:nvPr>
            <p:ph type="title"/>
          </p:nvPr>
        </p:nvSpPr>
        <p:spPr>
          <a:xfrm>
            <a:off x="467545" y="310356"/>
            <a:ext cx="8208911" cy="1109265"/>
          </a:xfrm>
        </p:spPr>
        <p:txBody>
          <a:bodyPr>
            <a:normAutofit/>
          </a:bodyPr>
          <a:lstStyle/>
          <a:p>
            <a:r>
              <a:rPr lang="en-AU" dirty="0"/>
              <a:t>Common ocular disease conditions pharmacists will see</a:t>
            </a:r>
          </a:p>
        </p:txBody>
      </p:sp>
      <p:sp>
        <p:nvSpPr>
          <p:cNvPr id="3" name="Content Placeholder 2">
            <a:extLst>
              <a:ext uri="{FF2B5EF4-FFF2-40B4-BE49-F238E27FC236}">
                <a16:creationId xmlns:a16="http://schemas.microsoft.com/office/drawing/2014/main" id="{C83BF8B8-1D83-49A0-A375-3CEB195DB9CD}"/>
              </a:ext>
            </a:extLst>
          </p:cNvPr>
          <p:cNvSpPr>
            <a:spLocks noGrp="1"/>
          </p:cNvSpPr>
          <p:nvPr>
            <p:ph idx="1"/>
          </p:nvPr>
        </p:nvSpPr>
        <p:spPr>
          <a:xfrm>
            <a:off x="467545" y="1419620"/>
            <a:ext cx="3960439" cy="2641801"/>
          </a:xfrm>
        </p:spPr>
        <p:txBody>
          <a:bodyPr/>
          <a:lstStyle/>
          <a:p>
            <a:r>
              <a:rPr lang="en-AU" dirty="0"/>
              <a:t>Diabetic retinopathy</a:t>
            </a:r>
          </a:p>
          <a:p>
            <a:r>
              <a:rPr lang="en-AU" b="1" dirty="0"/>
              <a:t>Glaucoma</a:t>
            </a:r>
          </a:p>
        </p:txBody>
      </p:sp>
    </p:spTree>
    <p:extLst>
      <p:ext uri="{BB962C8B-B14F-4D97-AF65-F5344CB8AC3E}">
        <p14:creationId xmlns:p14="http://schemas.microsoft.com/office/powerpoint/2010/main" val="30785359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B9AD-5876-4773-B80F-45430080C01C}"/>
              </a:ext>
            </a:extLst>
          </p:cNvPr>
          <p:cNvSpPr>
            <a:spLocks noGrp="1"/>
          </p:cNvSpPr>
          <p:nvPr>
            <p:ph type="title"/>
          </p:nvPr>
        </p:nvSpPr>
        <p:spPr/>
        <p:txBody>
          <a:bodyPr/>
          <a:lstStyle/>
          <a:p>
            <a:r>
              <a:rPr lang="en-AU" dirty="0"/>
              <a:t>Glaucoma</a:t>
            </a:r>
          </a:p>
        </p:txBody>
      </p:sp>
      <p:sp>
        <p:nvSpPr>
          <p:cNvPr id="3" name="Content Placeholder 2">
            <a:extLst>
              <a:ext uri="{FF2B5EF4-FFF2-40B4-BE49-F238E27FC236}">
                <a16:creationId xmlns:a16="http://schemas.microsoft.com/office/drawing/2014/main" id="{54E4D8E7-53F4-4F5D-B64D-DFADBCABBAF7}"/>
              </a:ext>
            </a:extLst>
          </p:cNvPr>
          <p:cNvSpPr>
            <a:spLocks noGrp="1"/>
          </p:cNvSpPr>
          <p:nvPr>
            <p:ph idx="1"/>
          </p:nvPr>
        </p:nvSpPr>
        <p:spPr/>
        <p:txBody>
          <a:bodyPr>
            <a:normAutofit/>
          </a:bodyPr>
          <a:lstStyle/>
          <a:p>
            <a:pPr marL="0" indent="0">
              <a:buNone/>
            </a:pPr>
            <a:r>
              <a:rPr lang="en-AU" sz="1400" b="1" dirty="0"/>
              <a:t>What is glaucoma?</a:t>
            </a:r>
          </a:p>
          <a:p>
            <a:r>
              <a:rPr lang="en-AU" sz="1400" dirty="0"/>
              <a:t>It is a disease that affects the optic nerve at the back of the eye due to increased Intraocular Pressure</a:t>
            </a:r>
          </a:p>
          <a:p>
            <a:r>
              <a:rPr lang="en-AU" sz="1400" dirty="0"/>
              <a:t>Relieving pressure on the nerve reduces progression of the disease </a:t>
            </a:r>
          </a:p>
          <a:p>
            <a:r>
              <a:rPr lang="en-AU" sz="1400" dirty="0"/>
              <a:t>Early detection and treatment can slow the vision loss</a:t>
            </a:r>
          </a:p>
          <a:p>
            <a:endParaRPr lang="en-AU" sz="1400" dirty="0"/>
          </a:p>
          <a:p>
            <a:pPr marL="0" indent="0">
              <a:buNone/>
            </a:pPr>
            <a:r>
              <a:rPr lang="en-AU" sz="1400" b="1" dirty="0"/>
              <a:t>Prevalence of glaucoma</a:t>
            </a:r>
          </a:p>
          <a:p>
            <a:r>
              <a:rPr lang="en-AU" sz="1400" dirty="0"/>
              <a:t>People over the </a:t>
            </a:r>
            <a:r>
              <a:rPr lang="en-AU" sz="1400" b="1" dirty="0"/>
              <a:t>age of 40 </a:t>
            </a:r>
            <a:r>
              <a:rPr lang="en-AU" sz="1400" dirty="0"/>
              <a:t>are more likely to develop glaucoma than young people.</a:t>
            </a:r>
          </a:p>
          <a:p>
            <a:r>
              <a:rPr lang="en-AU" sz="1400" dirty="0"/>
              <a:t>Almost 3% of the Australian population over 55 years are affected</a:t>
            </a:r>
          </a:p>
          <a:p>
            <a:r>
              <a:rPr lang="en-AU" sz="1400" dirty="0"/>
              <a:t>Glaucoma has a genetic link and can </a:t>
            </a:r>
            <a:r>
              <a:rPr lang="en-AU" sz="1400" dirty="0" err="1"/>
              <a:t>ocur</a:t>
            </a:r>
            <a:r>
              <a:rPr lang="en-AU" sz="1400" dirty="0"/>
              <a:t> in families</a:t>
            </a:r>
          </a:p>
          <a:p>
            <a:pPr lvl="1"/>
            <a:r>
              <a:rPr lang="en-AU" altLang="en-US" sz="1200" b="0" dirty="0"/>
              <a:t>First degree blood relative = </a:t>
            </a:r>
            <a:r>
              <a:rPr lang="en-AU" altLang="en-US" sz="1200" b="1" dirty="0"/>
              <a:t>eight times </a:t>
            </a:r>
            <a:r>
              <a:rPr lang="en-AU" altLang="en-US" sz="1200" b="0" dirty="0"/>
              <a:t>more likely to develop the disease</a:t>
            </a:r>
            <a:r>
              <a:rPr lang="en-AU" sz="1200" dirty="0"/>
              <a:t> </a:t>
            </a:r>
          </a:p>
        </p:txBody>
      </p:sp>
    </p:spTree>
    <p:extLst>
      <p:ext uri="{BB962C8B-B14F-4D97-AF65-F5344CB8AC3E}">
        <p14:creationId xmlns:p14="http://schemas.microsoft.com/office/powerpoint/2010/main" val="8118214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EB22-0750-4672-9C2E-9A81D81F1F1B}"/>
              </a:ext>
            </a:extLst>
          </p:cNvPr>
          <p:cNvSpPr>
            <a:spLocks noGrp="1"/>
          </p:cNvSpPr>
          <p:nvPr>
            <p:ph type="title"/>
          </p:nvPr>
        </p:nvSpPr>
        <p:spPr/>
        <p:txBody>
          <a:bodyPr/>
          <a:lstStyle/>
          <a:p>
            <a:r>
              <a:rPr lang="en-AU" dirty="0"/>
              <a:t>Risk factors for glaucoma</a:t>
            </a:r>
          </a:p>
        </p:txBody>
      </p:sp>
      <p:sp>
        <p:nvSpPr>
          <p:cNvPr id="3" name="Content Placeholder 2">
            <a:extLst>
              <a:ext uri="{FF2B5EF4-FFF2-40B4-BE49-F238E27FC236}">
                <a16:creationId xmlns:a16="http://schemas.microsoft.com/office/drawing/2014/main" id="{1B16740C-6CEE-4E49-8042-50312A62BA16}"/>
              </a:ext>
            </a:extLst>
          </p:cNvPr>
          <p:cNvSpPr>
            <a:spLocks noGrp="1"/>
          </p:cNvSpPr>
          <p:nvPr>
            <p:ph idx="1"/>
          </p:nvPr>
        </p:nvSpPr>
        <p:spPr/>
        <p:txBody>
          <a:bodyPr>
            <a:normAutofit fontScale="92500" lnSpcReduction="10000"/>
          </a:bodyPr>
          <a:lstStyle/>
          <a:p>
            <a:r>
              <a:rPr lang="en-AU" dirty="0"/>
              <a:t>Age</a:t>
            </a:r>
          </a:p>
          <a:p>
            <a:r>
              <a:rPr lang="en-AU" dirty="0"/>
              <a:t>Elevated Intraocular Pressures</a:t>
            </a:r>
          </a:p>
          <a:p>
            <a:r>
              <a:rPr lang="en-AU" dirty="0"/>
              <a:t>Race </a:t>
            </a:r>
          </a:p>
          <a:p>
            <a:r>
              <a:rPr lang="en-AU" dirty="0"/>
              <a:t>Gender</a:t>
            </a:r>
          </a:p>
          <a:p>
            <a:r>
              <a:rPr lang="en-AU" dirty="0"/>
              <a:t>Family History of Glaucoma</a:t>
            </a:r>
          </a:p>
          <a:p>
            <a:r>
              <a:rPr lang="en-AU" dirty="0"/>
              <a:t>Extreme refractive error</a:t>
            </a:r>
          </a:p>
          <a:p>
            <a:r>
              <a:rPr lang="en-AU" dirty="0"/>
              <a:t>Diabetes </a:t>
            </a:r>
          </a:p>
          <a:p>
            <a:r>
              <a:rPr lang="en-AU" dirty="0"/>
              <a:t>Cataracts</a:t>
            </a:r>
          </a:p>
          <a:p>
            <a:r>
              <a:rPr lang="en-AU" dirty="0"/>
              <a:t>Previous eye injuries </a:t>
            </a:r>
          </a:p>
          <a:p>
            <a:r>
              <a:rPr lang="en-AU" dirty="0"/>
              <a:t>Use of Corticosteroids</a:t>
            </a:r>
          </a:p>
          <a:p>
            <a:endParaRPr lang="en-AU" dirty="0"/>
          </a:p>
        </p:txBody>
      </p:sp>
      <p:grpSp>
        <p:nvGrpSpPr>
          <p:cNvPr id="5" name="Group 4">
            <a:extLst>
              <a:ext uri="{FF2B5EF4-FFF2-40B4-BE49-F238E27FC236}">
                <a16:creationId xmlns:a16="http://schemas.microsoft.com/office/drawing/2014/main" id="{DE6D9E30-CBCC-45FC-A5CF-0A5DACE78B3C}"/>
              </a:ext>
            </a:extLst>
          </p:cNvPr>
          <p:cNvGrpSpPr/>
          <p:nvPr/>
        </p:nvGrpSpPr>
        <p:grpSpPr>
          <a:xfrm>
            <a:off x="5364088" y="-17534"/>
            <a:ext cx="3779912" cy="5161034"/>
            <a:chOff x="4427984" y="1331243"/>
            <a:chExt cx="3056730" cy="4163867"/>
          </a:xfrm>
          <a:effectLst/>
        </p:grpSpPr>
        <p:pic>
          <p:nvPicPr>
            <p:cNvPr id="6" name="Picture 2" descr="http://www.ironwoodeyecare.com/Eye_Conditions/images/glaucoma.jpg">
              <a:extLst>
                <a:ext uri="{FF2B5EF4-FFF2-40B4-BE49-F238E27FC236}">
                  <a16:creationId xmlns:a16="http://schemas.microsoft.com/office/drawing/2014/main" id="{E5F3E486-C74A-4AEB-9629-AB365E53933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279"/>
            <a:stretch/>
          </p:blipFill>
          <p:spPr bwMode="auto">
            <a:xfrm>
              <a:off x="4427984" y="1331243"/>
              <a:ext cx="3056730" cy="2036584"/>
            </a:xfrm>
            <a:prstGeom prst="rect">
              <a:avLst/>
            </a:prstGeom>
            <a:ln w="38100" cap="sq">
              <a:noFill/>
              <a:prstDash val="solid"/>
              <a:miter lim="800000"/>
            </a:ln>
            <a:effectLst/>
            <a:extLst>
              <a:ext uri="{909E8E84-426E-40dd-AFC4-6F175D3DCCD1}">
                <a14:hiddenFill xmlns:a14="http://schemas.microsoft.com/office/drawing/2010/main" xmlns="">
                  <a:solidFill>
                    <a:srgbClr val="FFFFFF"/>
                  </a:solidFill>
                </a14:hiddenFill>
              </a:ext>
            </a:extLst>
          </p:spPr>
        </p:pic>
        <p:pic>
          <p:nvPicPr>
            <p:cNvPr id="7" name="Picture 4" descr="http://www.glaucoma.org/uploads/optic-nerve-comparison_290.jpg">
              <a:extLst>
                <a:ext uri="{FF2B5EF4-FFF2-40B4-BE49-F238E27FC236}">
                  <a16:creationId xmlns:a16="http://schemas.microsoft.com/office/drawing/2014/main" id="{4FE01B9C-6656-4F19-B1A5-90C85F240A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02"/>
            <a:stretch/>
          </p:blipFill>
          <p:spPr bwMode="auto">
            <a:xfrm>
              <a:off x="4427984" y="3367827"/>
              <a:ext cx="3056730" cy="2127283"/>
            </a:xfrm>
            <a:prstGeom prst="rect">
              <a:avLst/>
            </a:prstGeom>
            <a:ln w="38100" cap="sq">
              <a:noFill/>
              <a:prstDash val="solid"/>
              <a:miter lim="800000"/>
            </a:ln>
            <a:effectLst/>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9003599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4459-C597-4FCE-8658-EB254C450C5B}"/>
              </a:ext>
            </a:extLst>
          </p:cNvPr>
          <p:cNvSpPr>
            <a:spLocks noGrp="1"/>
          </p:cNvSpPr>
          <p:nvPr>
            <p:ph type="title"/>
          </p:nvPr>
        </p:nvSpPr>
        <p:spPr/>
        <p:txBody>
          <a:bodyPr/>
          <a:lstStyle/>
          <a:p>
            <a:r>
              <a:rPr lang="en-AU" dirty="0"/>
              <a:t>Glaucoma – functional implications</a:t>
            </a:r>
          </a:p>
        </p:txBody>
      </p:sp>
      <p:sp>
        <p:nvSpPr>
          <p:cNvPr id="3" name="Content Placeholder 2">
            <a:extLst>
              <a:ext uri="{FF2B5EF4-FFF2-40B4-BE49-F238E27FC236}">
                <a16:creationId xmlns:a16="http://schemas.microsoft.com/office/drawing/2014/main" id="{CE382C9A-ED91-4139-83C1-65AA04B2D37C}"/>
              </a:ext>
            </a:extLst>
          </p:cNvPr>
          <p:cNvSpPr>
            <a:spLocks noGrp="1"/>
          </p:cNvSpPr>
          <p:nvPr>
            <p:ph idx="1"/>
          </p:nvPr>
        </p:nvSpPr>
        <p:spPr/>
        <p:txBody>
          <a:bodyPr>
            <a:normAutofit/>
          </a:bodyPr>
          <a:lstStyle/>
          <a:p>
            <a:r>
              <a:rPr lang="en-AU" sz="1400" dirty="0"/>
              <a:t>No functional implications in early stages</a:t>
            </a:r>
          </a:p>
          <a:p>
            <a:r>
              <a:rPr lang="en-AU" sz="1400" dirty="0"/>
              <a:t>Silent disease</a:t>
            </a:r>
          </a:p>
          <a:p>
            <a:r>
              <a:rPr lang="en-AU" sz="1400" dirty="0"/>
              <a:t>Difficulty adjusting to lighting changes (e.g. between indoors and outdoors)</a:t>
            </a:r>
          </a:p>
          <a:p>
            <a:r>
              <a:rPr lang="en-AU" sz="1400" dirty="0"/>
              <a:t>Occasional blurred vision</a:t>
            </a:r>
          </a:p>
          <a:p>
            <a:r>
              <a:rPr lang="en-AU" sz="1400" dirty="0"/>
              <a:t>Seeing a halo around lights (angle closure)</a:t>
            </a:r>
          </a:p>
          <a:p>
            <a:r>
              <a:rPr lang="en-AU" sz="1400" dirty="0"/>
              <a:t>Increased sensitivity to glare and light</a:t>
            </a:r>
          </a:p>
          <a:p>
            <a:r>
              <a:rPr lang="en-AU" sz="1400" dirty="0"/>
              <a:t>Difficulty identifying the edge of steps or road</a:t>
            </a:r>
          </a:p>
          <a:p>
            <a:r>
              <a:rPr lang="en-AU" sz="1400" dirty="0"/>
              <a:t>Tripping over or bumping into objects</a:t>
            </a:r>
          </a:p>
          <a:p>
            <a:endParaRPr lang="en-AU" sz="1400" dirty="0"/>
          </a:p>
        </p:txBody>
      </p:sp>
      <p:pic>
        <p:nvPicPr>
          <p:cNvPr id="7" name="Picture 3">
            <a:extLst>
              <a:ext uri="{FF2B5EF4-FFF2-40B4-BE49-F238E27FC236}">
                <a16:creationId xmlns:a16="http://schemas.microsoft.com/office/drawing/2014/main" id="{7004648A-DD3F-4E75-84C3-A04C5BA550FD}"/>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a:xfrm>
            <a:off x="4716463" y="1059582"/>
            <a:ext cx="3959225" cy="2618754"/>
          </a:xfrm>
          <a:ln w="19050">
            <a:solidFill>
              <a:schemeClr val="bg1"/>
            </a:solidFill>
            <a:miter lim="800000"/>
            <a:headEnd/>
            <a:tailEnd/>
          </a:ln>
        </p:spPr>
      </p:pic>
    </p:spTree>
    <p:extLst>
      <p:ext uri="{BB962C8B-B14F-4D97-AF65-F5344CB8AC3E}">
        <p14:creationId xmlns:p14="http://schemas.microsoft.com/office/powerpoint/2010/main" val="24525417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4459-C597-4FCE-8658-EB254C450C5B}"/>
              </a:ext>
            </a:extLst>
          </p:cNvPr>
          <p:cNvSpPr>
            <a:spLocks noGrp="1"/>
          </p:cNvSpPr>
          <p:nvPr>
            <p:ph type="title"/>
          </p:nvPr>
        </p:nvSpPr>
        <p:spPr/>
        <p:txBody>
          <a:bodyPr/>
          <a:lstStyle/>
          <a:p>
            <a:r>
              <a:rPr lang="en-AU" dirty="0"/>
              <a:t>Treatment of glaucoma</a:t>
            </a:r>
          </a:p>
        </p:txBody>
      </p:sp>
      <p:sp>
        <p:nvSpPr>
          <p:cNvPr id="3" name="Content Placeholder 2">
            <a:extLst>
              <a:ext uri="{FF2B5EF4-FFF2-40B4-BE49-F238E27FC236}">
                <a16:creationId xmlns:a16="http://schemas.microsoft.com/office/drawing/2014/main" id="{CE382C9A-ED91-4139-83C1-65AA04B2D37C}"/>
              </a:ext>
            </a:extLst>
          </p:cNvPr>
          <p:cNvSpPr>
            <a:spLocks noGrp="1"/>
          </p:cNvSpPr>
          <p:nvPr>
            <p:ph idx="1"/>
          </p:nvPr>
        </p:nvSpPr>
        <p:spPr>
          <a:xfrm>
            <a:off x="467545" y="958430"/>
            <a:ext cx="4968551" cy="3485528"/>
          </a:xfrm>
        </p:spPr>
        <p:txBody>
          <a:bodyPr>
            <a:normAutofit/>
          </a:bodyPr>
          <a:lstStyle/>
          <a:p>
            <a:r>
              <a:rPr lang="en-AU" sz="1200" dirty="0"/>
              <a:t>Treatments are available but early detection is the key</a:t>
            </a:r>
          </a:p>
          <a:p>
            <a:r>
              <a:rPr lang="en-AU" sz="1200" dirty="0"/>
              <a:t>Lost vision cannot be recovered. Treatment aims to prevent further vision loss</a:t>
            </a:r>
          </a:p>
          <a:p>
            <a:r>
              <a:rPr lang="en-AU" sz="1200" dirty="0"/>
              <a:t>Treatment may involve medication (eye drops), laser and/or other surgery as well as regular monitoring</a:t>
            </a:r>
          </a:p>
          <a:p>
            <a:r>
              <a:rPr lang="en-AU" sz="1200" dirty="0"/>
              <a:t>Early glaucoma is often asymptomatic. Regular eye tests are most important </a:t>
            </a:r>
          </a:p>
          <a:p>
            <a:r>
              <a:rPr lang="en-AU" sz="1200" b="1" dirty="0"/>
              <a:t>Long term compliance a major concern, 1/3 or more of patients indicate poor adherence to drop therapy</a:t>
            </a:r>
          </a:p>
          <a:p>
            <a:pPr lvl="1"/>
            <a:r>
              <a:rPr lang="en-AU" sz="1100" dirty="0"/>
              <a:t>Asymptomatic</a:t>
            </a:r>
          </a:p>
          <a:p>
            <a:pPr lvl="1"/>
            <a:r>
              <a:rPr lang="en-AU" sz="1100" dirty="0"/>
              <a:t>Inability to </a:t>
            </a:r>
            <a:r>
              <a:rPr lang="en-AU" sz="1100" dirty="0" err="1"/>
              <a:t>instill</a:t>
            </a:r>
            <a:r>
              <a:rPr lang="en-AU" sz="1100" dirty="0"/>
              <a:t> drops</a:t>
            </a:r>
          </a:p>
          <a:p>
            <a:endParaRPr lang="en-AU" sz="1200" dirty="0"/>
          </a:p>
        </p:txBody>
      </p:sp>
      <p:pic>
        <p:nvPicPr>
          <p:cNvPr id="8" name="Picture 2" descr="http://i1.allaboutvision.com/i/conditions/glaucoma-meds-345x396.jpg">
            <a:extLst>
              <a:ext uri="{FF2B5EF4-FFF2-40B4-BE49-F238E27FC236}">
                <a16:creationId xmlns:a16="http://schemas.microsoft.com/office/drawing/2014/main" id="{A215CDDC-23C8-4874-857A-8CEF2FC80C3C}"/>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975391" y="958850"/>
            <a:ext cx="2702478" cy="31019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502880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FF8-3184-4818-AB35-04F0CFBFBF36}"/>
              </a:ext>
            </a:extLst>
          </p:cNvPr>
          <p:cNvSpPr>
            <a:spLocks noGrp="1"/>
          </p:cNvSpPr>
          <p:nvPr>
            <p:ph type="title"/>
          </p:nvPr>
        </p:nvSpPr>
        <p:spPr/>
        <p:txBody>
          <a:bodyPr/>
          <a:lstStyle/>
          <a:p>
            <a:r>
              <a:rPr lang="en-AU" dirty="0"/>
              <a:t>What can optometrists prescribe in Australia?</a:t>
            </a:r>
          </a:p>
        </p:txBody>
      </p:sp>
      <p:graphicFrame>
        <p:nvGraphicFramePr>
          <p:cNvPr id="5" name="Table 5">
            <a:extLst>
              <a:ext uri="{FF2B5EF4-FFF2-40B4-BE49-F238E27FC236}">
                <a16:creationId xmlns:a16="http://schemas.microsoft.com/office/drawing/2014/main" id="{AA908136-6A20-4CF0-B7CB-650DC13689AF}"/>
              </a:ext>
            </a:extLst>
          </p:cNvPr>
          <p:cNvGraphicFramePr>
            <a:graphicFrameLocks noGrp="1"/>
          </p:cNvGraphicFramePr>
          <p:nvPr>
            <p:ph idx="1"/>
            <p:extLst>
              <p:ext uri="{D42A27DB-BD31-4B8C-83A1-F6EECF244321}">
                <p14:modId xmlns:p14="http://schemas.microsoft.com/office/powerpoint/2010/main" val="3266874499"/>
              </p:ext>
            </p:extLst>
          </p:nvPr>
        </p:nvGraphicFramePr>
        <p:xfrm>
          <a:off x="468313" y="958850"/>
          <a:ext cx="8136135" cy="2906268"/>
        </p:xfrm>
        <a:graphic>
          <a:graphicData uri="http://schemas.openxmlformats.org/drawingml/2006/table">
            <a:tbl>
              <a:tblPr firstRow="1" bandRow="1">
                <a:tableStyleId>{5C22544A-7EE6-4342-B048-85BDC9FD1C3A}</a:tableStyleId>
              </a:tblPr>
              <a:tblGrid>
                <a:gridCol w="1627227">
                  <a:extLst>
                    <a:ext uri="{9D8B030D-6E8A-4147-A177-3AD203B41FA5}">
                      <a16:colId xmlns:a16="http://schemas.microsoft.com/office/drawing/2014/main" val="2098361424"/>
                    </a:ext>
                  </a:extLst>
                </a:gridCol>
                <a:gridCol w="1756380">
                  <a:extLst>
                    <a:ext uri="{9D8B030D-6E8A-4147-A177-3AD203B41FA5}">
                      <a16:colId xmlns:a16="http://schemas.microsoft.com/office/drawing/2014/main" val="1065029343"/>
                    </a:ext>
                  </a:extLst>
                </a:gridCol>
                <a:gridCol w="1498074">
                  <a:extLst>
                    <a:ext uri="{9D8B030D-6E8A-4147-A177-3AD203B41FA5}">
                      <a16:colId xmlns:a16="http://schemas.microsoft.com/office/drawing/2014/main" val="3682328866"/>
                    </a:ext>
                  </a:extLst>
                </a:gridCol>
                <a:gridCol w="1627227">
                  <a:extLst>
                    <a:ext uri="{9D8B030D-6E8A-4147-A177-3AD203B41FA5}">
                      <a16:colId xmlns:a16="http://schemas.microsoft.com/office/drawing/2014/main" val="2993334236"/>
                    </a:ext>
                  </a:extLst>
                </a:gridCol>
                <a:gridCol w="1627227">
                  <a:extLst>
                    <a:ext uri="{9D8B030D-6E8A-4147-A177-3AD203B41FA5}">
                      <a16:colId xmlns:a16="http://schemas.microsoft.com/office/drawing/2014/main" val="3126612874"/>
                    </a:ext>
                  </a:extLst>
                </a:gridCol>
              </a:tblGrid>
              <a:tr h="388764">
                <a:tc>
                  <a:txBody>
                    <a:bodyPr/>
                    <a:lstStyle/>
                    <a:p>
                      <a:r>
                        <a:rPr lang="en-AU" sz="1400" b="0" dirty="0">
                          <a:solidFill>
                            <a:schemeClr val="tx1"/>
                          </a:solidFill>
                          <a:latin typeface="Rockwell" panose="02060603020205020403" pitchFamily="18" charset="0"/>
                        </a:rPr>
                        <a:t>Anti-infectives</a:t>
                      </a:r>
                    </a:p>
                  </a:txBody>
                  <a:tcPr/>
                </a:tc>
                <a:tc>
                  <a:txBody>
                    <a:bodyPr/>
                    <a:lstStyle/>
                    <a:p>
                      <a:r>
                        <a:rPr lang="en-AU" sz="1400" b="0" dirty="0">
                          <a:solidFill>
                            <a:schemeClr val="tx1"/>
                          </a:solidFill>
                          <a:latin typeface="Rockwell" panose="02060603020205020403" pitchFamily="18" charset="0"/>
                        </a:rPr>
                        <a:t>Steroids &amp; NSAIDs</a:t>
                      </a:r>
                    </a:p>
                    <a:p>
                      <a:endParaRPr lang="en-AU" sz="1400" b="0" dirty="0">
                        <a:solidFill>
                          <a:schemeClr val="tx1"/>
                        </a:solidFill>
                        <a:latin typeface="Rockwell" panose="02060603020205020403" pitchFamily="18" charset="0"/>
                      </a:endParaRPr>
                    </a:p>
                  </a:txBody>
                  <a:tcPr/>
                </a:tc>
                <a:tc>
                  <a:txBody>
                    <a:bodyPr/>
                    <a:lstStyle/>
                    <a:p>
                      <a:r>
                        <a:rPr lang="en-AU" sz="1400" b="0" dirty="0">
                          <a:solidFill>
                            <a:schemeClr val="tx1"/>
                          </a:solidFill>
                          <a:latin typeface="Rockwell" panose="02060603020205020403" pitchFamily="18" charset="0"/>
                        </a:rPr>
                        <a:t>Glaucoma</a:t>
                      </a:r>
                    </a:p>
                  </a:txBody>
                  <a:tcPr/>
                </a:tc>
                <a:tc>
                  <a:txBody>
                    <a:bodyPr/>
                    <a:lstStyle/>
                    <a:p>
                      <a:r>
                        <a:rPr lang="en-AU" sz="1400" b="0" dirty="0">
                          <a:solidFill>
                            <a:schemeClr val="tx1"/>
                          </a:solidFill>
                          <a:latin typeface="Rockwell" panose="02060603020205020403" pitchFamily="18" charset="0"/>
                        </a:rPr>
                        <a:t>Anti-allergy</a:t>
                      </a:r>
                    </a:p>
                  </a:txBody>
                  <a:tcPr/>
                </a:tc>
                <a:tc>
                  <a:txBody>
                    <a:bodyPr/>
                    <a:lstStyle/>
                    <a:p>
                      <a:r>
                        <a:rPr lang="en-AU" sz="1400" b="0" dirty="0">
                          <a:solidFill>
                            <a:schemeClr val="tx1"/>
                          </a:solidFill>
                          <a:latin typeface="Rockwell" panose="02060603020205020403" pitchFamily="18" charset="0"/>
                        </a:rPr>
                        <a:t>Cycloplegics</a:t>
                      </a:r>
                    </a:p>
                  </a:txBody>
                  <a:tcPr/>
                </a:tc>
                <a:extLst>
                  <a:ext uri="{0D108BD9-81ED-4DB2-BD59-A6C34878D82A}">
                    <a16:rowId xmlns:a16="http://schemas.microsoft.com/office/drawing/2014/main" val="1607265396"/>
                  </a:ext>
                </a:extLst>
              </a:tr>
              <a:tr h="1598538">
                <a:tc>
                  <a:txBody>
                    <a:bodyPr/>
                    <a:lstStyle/>
                    <a:p>
                      <a:pPr marL="0" marR="0" lvl="0" indent="0" algn="l" defTabSz="914400" rtl="0" eaLnBrk="1" fontAlgn="base" latinLnBrk="0" hangingPunct="1">
                        <a:lnSpc>
                          <a:spcPct val="100000"/>
                        </a:lnSpc>
                        <a:spcBef>
                          <a:spcPct val="30000"/>
                        </a:spcBef>
                        <a:spcAft>
                          <a:spcPct val="0"/>
                        </a:spcAft>
                        <a:buClr>
                          <a:srgbClr val="003399"/>
                        </a:buClr>
                        <a:buSzTx/>
                        <a:buFont typeface="Wingdings" pitchFamily="2" charset="2"/>
                        <a:buNone/>
                        <a:tabLst/>
                      </a:pPr>
                      <a:r>
                        <a:rPr kumimoji="0" lang="en-AU" sz="105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Antibiotics</a:t>
                      </a:r>
                    </a:p>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e.g. </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Chloramphenicol</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Gentamicin</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Tobraycin</a:t>
                      </a:r>
                      <a:endPar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Tetracycline</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Ciprofloxacin (</a:t>
                      </a:r>
                      <a:r>
                        <a:rPr kumimoji="0" lang="en-AU" sz="105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itchFamily="34" charset="0"/>
                        </a:rPr>
                        <a:t>P</a:t>
                      </a: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Ofloxacin (</a:t>
                      </a:r>
                      <a:r>
                        <a:rPr kumimoji="0" lang="en-AU" sz="1050" b="0"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Arial" pitchFamily="34" charset="0"/>
                        </a:rPr>
                        <a:t>P</a:t>
                      </a: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t>
                      </a: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endParaRPr kumimoji="0" lang="en-AU" sz="105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Font typeface="Wingdings" panose="05000000000000000000" pitchFamily="2" charset="2"/>
                        <a:buNone/>
                        <a:tabLst/>
                      </a:pPr>
                      <a:r>
                        <a:rPr kumimoji="0" lang="en-AU" sz="1050" b="1"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Antivirals</a:t>
                      </a:r>
                    </a:p>
                    <a:p>
                      <a:pPr marL="0" marR="0" lvl="0" indent="0" algn="l" defTabSz="914400" rtl="0" eaLnBrk="1" fontAlgn="base" latinLnBrk="0" hangingPunct="1">
                        <a:lnSpc>
                          <a:spcPct val="100000"/>
                        </a:lnSpc>
                        <a:spcBef>
                          <a:spcPct val="30000"/>
                        </a:spcBef>
                        <a:spcAft>
                          <a:spcPct val="0"/>
                        </a:spcAft>
                        <a:buClr>
                          <a:srgbClr val="003399"/>
                        </a:buClr>
                        <a:buSzTx/>
                        <a:buFont typeface="Arial" panose="020B0604020202020204" pitchFamily="34" charset="0"/>
                        <a:buNone/>
                        <a:tabLst/>
                      </a:pPr>
                      <a:r>
                        <a:rPr kumimoji="0" lang="en-AU" sz="1050" b="0" i="0" u="none" strike="noStrike"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Aciclovir</a:t>
                      </a:r>
                      <a:endPar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Steroids</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e.g. </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Hydrocortisone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Fluorometholone</a:t>
                      </a:r>
                      <a:endPar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Prednisolone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Dexamathasone</a:t>
                      </a:r>
                      <a:endPar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endParaRPr kumimoji="0" lang="en-AU" sz="105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1"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NSAIDS</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Ketorolac</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Diclofenac</a:t>
                      </a: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e.g. </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Timolol</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Latanoprost</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Travoprost</a:t>
                      </a:r>
                      <a:endPar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Bimatoprost</a:t>
                      </a:r>
                      <a:endPar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Dorzolamide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Brimonidine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Apraclonidine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Pilocarpine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Brinzolamide</a:t>
                      </a:r>
                      <a:endParaRPr lang="en-AU" sz="1200" dirty="0">
                        <a:latin typeface="Verdana" panose="020B0604030504040204" pitchFamily="34" charset="0"/>
                        <a:ea typeface="Verdana" panose="020B0604030504040204" pitchFamily="34" charset="0"/>
                      </a:endParaRPr>
                    </a:p>
                    <a:p>
                      <a:endParaRPr lang="en-AU" sz="1100"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e.g. </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Lodoxamide</a:t>
                      </a:r>
                      <a:endPar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Sodium cromoglycate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Ketotifen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Olopatadine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err="1">
                          <a:ln>
                            <a:noFill/>
                          </a:ln>
                          <a:solidFill>
                            <a:schemeClr val="tx1"/>
                          </a:solidFill>
                          <a:effectLst/>
                          <a:latin typeface="Verdana" panose="020B0604030504040204" pitchFamily="34" charset="0"/>
                          <a:ea typeface="Verdana" panose="020B0604030504040204" pitchFamily="34" charset="0"/>
                          <a:cs typeface="Arial" pitchFamily="34" charset="0"/>
                        </a:rPr>
                        <a:t>Levocabastine</a:t>
                      </a:r>
                      <a:endPar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endParaRPr>
                    </a:p>
                    <a:p>
                      <a:endParaRPr lang="en-AU" sz="1100" dirty="0">
                        <a:latin typeface="Verdana" panose="020B0604030504040204" pitchFamily="34" charset="0"/>
                        <a:ea typeface="Verdana" panose="020B0604030504040204" pitchFamily="34" charset="0"/>
                      </a:endParaRP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e.g. </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Atropine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10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Homatropine</a:t>
                      </a:r>
                      <a:endParaRPr lang="en-AU" sz="1200" dirty="0">
                        <a:latin typeface="Verdana" panose="020B0604030504040204" pitchFamily="34" charset="0"/>
                        <a:ea typeface="Verdana" panose="020B0604030504040204" pitchFamily="34" charset="0"/>
                      </a:endParaRPr>
                    </a:p>
                    <a:p>
                      <a:endParaRPr lang="en-AU" sz="1100" dirty="0">
                        <a:latin typeface="Verdana" panose="020B0604030504040204" pitchFamily="34" charset="0"/>
                        <a:ea typeface="Verdana" panose="020B0604030504040204" pitchFamily="34" charset="0"/>
                      </a:endParaRPr>
                    </a:p>
                  </a:txBody>
                  <a:tcPr/>
                </a:tc>
                <a:extLst>
                  <a:ext uri="{0D108BD9-81ED-4DB2-BD59-A6C34878D82A}">
                    <a16:rowId xmlns:a16="http://schemas.microsoft.com/office/drawing/2014/main" val="1424143495"/>
                  </a:ext>
                </a:extLst>
              </a:tr>
            </a:tbl>
          </a:graphicData>
        </a:graphic>
      </p:graphicFrame>
      <p:sp>
        <p:nvSpPr>
          <p:cNvPr id="6" name="TextBox 5">
            <a:extLst>
              <a:ext uri="{FF2B5EF4-FFF2-40B4-BE49-F238E27FC236}">
                <a16:creationId xmlns:a16="http://schemas.microsoft.com/office/drawing/2014/main" id="{48300937-3450-4D43-AFD2-BAE38B8C19DD}"/>
              </a:ext>
            </a:extLst>
          </p:cNvPr>
          <p:cNvSpPr txBox="1"/>
          <p:nvPr/>
        </p:nvSpPr>
        <p:spPr>
          <a:xfrm>
            <a:off x="395536" y="3966645"/>
            <a:ext cx="8424936" cy="215444"/>
          </a:xfrm>
          <a:prstGeom prst="rect">
            <a:avLst/>
          </a:prstGeom>
          <a:noFill/>
        </p:spPr>
        <p:txBody>
          <a:bodyPr wrap="square" rtlCol="0">
            <a:spAutoFit/>
          </a:bodyPr>
          <a:lstStyle/>
          <a:p>
            <a:r>
              <a:rPr lang="en-US" sz="800" i="1" dirty="0">
                <a:solidFill>
                  <a:srgbClr val="FF0000"/>
                </a:solidFill>
                <a:latin typeface="Verdana" panose="020B0604030504040204" pitchFamily="34" charset="0"/>
                <a:ea typeface="Verdana" panose="020B0604030504040204" pitchFamily="34" charset="0"/>
              </a:rPr>
              <a:t>P </a:t>
            </a:r>
            <a:r>
              <a:rPr lang="en-US" sz="800" i="1" dirty="0">
                <a:latin typeface="Verdana" panose="020B0604030504040204" pitchFamily="34" charset="0"/>
                <a:ea typeface="Verdana" panose="020B0604030504040204" pitchFamily="34" charset="0"/>
              </a:rPr>
              <a:t>– Private Rx only (non PBS) .  For updated list visit </a:t>
            </a:r>
            <a:r>
              <a:rPr lang="en-US" sz="800" i="1" dirty="0">
                <a:solidFill>
                  <a:srgbClr val="FF0000"/>
                </a:solidFill>
                <a:latin typeface="Verdana" panose="020B0604030504040204" pitchFamily="34" charset="0"/>
                <a:ea typeface="Verdana" panose="020B0604030504040204" pitchFamily="34" charset="0"/>
                <a:hlinkClick r:id="" action="ppaction://noaction"/>
              </a:rPr>
              <a:t>Optometry Board of Australia website  </a:t>
            </a:r>
            <a:endParaRPr lang="en-AU" sz="800" i="1" dirty="0">
              <a:solidFill>
                <a:srgbClr val="FF0000"/>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931254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94459-C597-4FCE-8658-EB254C450C5B}"/>
              </a:ext>
            </a:extLst>
          </p:cNvPr>
          <p:cNvSpPr>
            <a:spLocks noGrp="1"/>
          </p:cNvSpPr>
          <p:nvPr>
            <p:ph type="title"/>
          </p:nvPr>
        </p:nvSpPr>
        <p:spPr/>
        <p:txBody>
          <a:bodyPr/>
          <a:lstStyle/>
          <a:p>
            <a:r>
              <a:rPr lang="en-AU" dirty="0"/>
              <a:t>Prevention of glaucoma</a:t>
            </a:r>
          </a:p>
        </p:txBody>
      </p:sp>
      <p:sp>
        <p:nvSpPr>
          <p:cNvPr id="3" name="Content Placeholder 2">
            <a:extLst>
              <a:ext uri="{FF2B5EF4-FFF2-40B4-BE49-F238E27FC236}">
                <a16:creationId xmlns:a16="http://schemas.microsoft.com/office/drawing/2014/main" id="{CE382C9A-ED91-4139-83C1-65AA04B2D37C}"/>
              </a:ext>
            </a:extLst>
          </p:cNvPr>
          <p:cNvSpPr>
            <a:spLocks noGrp="1"/>
          </p:cNvSpPr>
          <p:nvPr>
            <p:ph idx="1"/>
          </p:nvPr>
        </p:nvSpPr>
        <p:spPr>
          <a:xfrm>
            <a:off x="467545" y="958430"/>
            <a:ext cx="4032447" cy="3485528"/>
          </a:xfrm>
        </p:spPr>
        <p:txBody>
          <a:bodyPr>
            <a:normAutofit/>
          </a:bodyPr>
          <a:lstStyle/>
          <a:p>
            <a:r>
              <a:rPr lang="en-AU" sz="1400" dirty="0"/>
              <a:t>Regular eye examinations to ensure early detection and treatment are the only way to control glaucoma and prevent vision loss</a:t>
            </a:r>
          </a:p>
          <a:p>
            <a:r>
              <a:rPr lang="en-AU" sz="1400" dirty="0"/>
              <a:t>50% of people with glaucoma are unaware that they have it</a:t>
            </a:r>
          </a:p>
          <a:p>
            <a:pPr marL="0" indent="0">
              <a:buNone/>
            </a:pPr>
            <a:endParaRPr lang="en-AU" sz="1200" dirty="0"/>
          </a:p>
        </p:txBody>
      </p:sp>
      <p:pic>
        <p:nvPicPr>
          <p:cNvPr id="7" name="Picture 4" descr="I:\Marketing\Brand\Visual Assets\Images\New photo shoot Aug 2014\Low Res\OA folder 2\OA002 Low_Res22473.jpg">
            <a:extLst>
              <a:ext uri="{FF2B5EF4-FFF2-40B4-BE49-F238E27FC236}">
                <a16:creationId xmlns:a16="http://schemas.microsoft.com/office/drawing/2014/main" id="{0979F911-42B8-47C8-8FFA-839E9991909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059582"/>
            <a:ext cx="3240000" cy="2160000"/>
          </a:xfrm>
          <a:prstGeom prst="rect">
            <a:avLst/>
          </a:prstGeom>
          <a:ln>
            <a:noFill/>
          </a:ln>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33158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2405-A8A5-48BF-A4B5-EA2213AEF5A3}"/>
              </a:ext>
            </a:extLst>
          </p:cNvPr>
          <p:cNvSpPr>
            <a:spLocks noGrp="1"/>
          </p:cNvSpPr>
          <p:nvPr>
            <p:ph type="title"/>
          </p:nvPr>
        </p:nvSpPr>
        <p:spPr/>
        <p:txBody>
          <a:bodyPr/>
          <a:lstStyle/>
          <a:p>
            <a:r>
              <a:rPr lang="en-AU" dirty="0"/>
              <a:t>Ready-made spectacles</a:t>
            </a:r>
          </a:p>
        </p:txBody>
      </p:sp>
      <p:sp>
        <p:nvSpPr>
          <p:cNvPr id="3" name="Content Placeholder 2">
            <a:extLst>
              <a:ext uri="{FF2B5EF4-FFF2-40B4-BE49-F238E27FC236}">
                <a16:creationId xmlns:a16="http://schemas.microsoft.com/office/drawing/2014/main" id="{D899A78B-34CF-4B9A-B95A-82E6151B319D}"/>
              </a:ext>
            </a:extLst>
          </p:cNvPr>
          <p:cNvSpPr>
            <a:spLocks noGrp="1"/>
          </p:cNvSpPr>
          <p:nvPr>
            <p:ph idx="1"/>
          </p:nvPr>
        </p:nvSpPr>
        <p:spPr/>
        <p:txBody>
          <a:bodyPr>
            <a:normAutofit/>
          </a:bodyPr>
          <a:lstStyle/>
          <a:p>
            <a:pPr marL="0" indent="0">
              <a:buNone/>
            </a:pPr>
            <a:r>
              <a:rPr lang="en-AU" sz="1400" b="1" dirty="0"/>
              <a:t>Wearing ready-made spectacles can be:</a:t>
            </a:r>
          </a:p>
          <a:p>
            <a:r>
              <a:rPr lang="en-AU" sz="1400" dirty="0"/>
              <a:t>Convenient</a:t>
            </a:r>
          </a:p>
          <a:p>
            <a:r>
              <a:rPr lang="en-AU" sz="1400" dirty="0"/>
              <a:t>Accessible (“I lost my glasses”)</a:t>
            </a:r>
          </a:p>
          <a:p>
            <a:endParaRPr lang="en-AU" sz="1400" dirty="0"/>
          </a:p>
          <a:p>
            <a:pPr marL="0" indent="0">
              <a:buNone/>
            </a:pPr>
            <a:r>
              <a:rPr lang="en-AU" sz="1400" b="1" dirty="0"/>
              <a:t>But there can be downsides:</a:t>
            </a:r>
          </a:p>
          <a:p>
            <a:r>
              <a:rPr lang="en-AU" sz="1400" dirty="0"/>
              <a:t>Headaches, asthenopia (eye strain) can occur (they won’t damage your eyes) </a:t>
            </a:r>
          </a:p>
          <a:p>
            <a:r>
              <a:rPr lang="en-AU" sz="1400" dirty="0"/>
              <a:t>Wearing them may delay people from getting a thorough eye exam</a:t>
            </a:r>
          </a:p>
          <a:p>
            <a:endParaRPr lang="en-AU" dirty="0"/>
          </a:p>
        </p:txBody>
      </p:sp>
    </p:spTree>
    <p:extLst>
      <p:ext uri="{BB962C8B-B14F-4D97-AF65-F5344CB8AC3E}">
        <p14:creationId xmlns:p14="http://schemas.microsoft.com/office/powerpoint/2010/main" val="7849883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42405-A8A5-48BF-A4B5-EA2213AEF5A3}"/>
              </a:ext>
            </a:extLst>
          </p:cNvPr>
          <p:cNvSpPr>
            <a:spLocks noGrp="1"/>
          </p:cNvSpPr>
          <p:nvPr>
            <p:ph type="title"/>
          </p:nvPr>
        </p:nvSpPr>
        <p:spPr/>
        <p:txBody>
          <a:bodyPr/>
          <a:lstStyle/>
          <a:p>
            <a:r>
              <a:rPr lang="en-AU" dirty="0"/>
              <a:t>Ready-made spectacles</a:t>
            </a:r>
          </a:p>
        </p:txBody>
      </p:sp>
      <p:sp>
        <p:nvSpPr>
          <p:cNvPr id="3" name="Content Placeholder 2">
            <a:extLst>
              <a:ext uri="{FF2B5EF4-FFF2-40B4-BE49-F238E27FC236}">
                <a16:creationId xmlns:a16="http://schemas.microsoft.com/office/drawing/2014/main" id="{D899A78B-34CF-4B9A-B95A-82E6151B319D}"/>
              </a:ext>
            </a:extLst>
          </p:cNvPr>
          <p:cNvSpPr>
            <a:spLocks noGrp="1"/>
          </p:cNvSpPr>
          <p:nvPr>
            <p:ph idx="1"/>
          </p:nvPr>
        </p:nvSpPr>
        <p:spPr>
          <a:xfrm>
            <a:off x="467545" y="958430"/>
            <a:ext cx="8208911" cy="2333400"/>
          </a:xfrm>
        </p:spPr>
        <p:txBody>
          <a:bodyPr>
            <a:normAutofit/>
          </a:bodyPr>
          <a:lstStyle/>
          <a:p>
            <a:pPr marL="0" indent="0">
              <a:buNone/>
            </a:pPr>
            <a:r>
              <a:rPr lang="en-AU" sz="1400" b="1" dirty="0"/>
              <a:t>What you can do as a pharmacist:</a:t>
            </a:r>
          </a:p>
          <a:p>
            <a:r>
              <a:rPr lang="en-AU" sz="1400" dirty="0"/>
              <a:t>Be prepared to discuss eye health with people purchasing ready-made spectacles, especially for the first time</a:t>
            </a:r>
          </a:p>
          <a:p>
            <a:r>
              <a:rPr lang="en-AU" sz="1400" dirty="0"/>
              <a:t>Ask them:</a:t>
            </a:r>
          </a:p>
          <a:p>
            <a:pPr lvl="1"/>
            <a:r>
              <a:rPr lang="en-AU" sz="1200" dirty="0"/>
              <a:t>When was the last time the patient had a proper eye test?</a:t>
            </a:r>
          </a:p>
          <a:p>
            <a:pPr lvl="1"/>
            <a:r>
              <a:rPr lang="en-AU" sz="1200" dirty="0"/>
              <a:t>Do they have any symptoms, have they noticed any sudden changes in vision?</a:t>
            </a:r>
          </a:p>
          <a:p>
            <a:pPr lvl="1"/>
            <a:r>
              <a:rPr lang="en-AU" sz="1200" dirty="0"/>
              <a:t>Are they aware of their local eye care practitioners?</a:t>
            </a:r>
            <a:endParaRPr lang="en-AU" sz="1400" dirty="0"/>
          </a:p>
          <a:p>
            <a:r>
              <a:rPr lang="en-AU" sz="1400" dirty="0"/>
              <a:t>In some states, ready-made spectacles must be sold with a sticker reminding people of the importance of regular eye health check-ups</a:t>
            </a:r>
          </a:p>
          <a:p>
            <a:endParaRPr lang="en-AU" dirty="0"/>
          </a:p>
        </p:txBody>
      </p:sp>
      <p:pic>
        <p:nvPicPr>
          <p:cNvPr id="4" name="Picture 2" descr="http://i.dailymail.co.uk/i/pix/2011/04/23/article-1379887-0BBEE32200000578-443_468x166.jpg">
            <a:extLst>
              <a:ext uri="{FF2B5EF4-FFF2-40B4-BE49-F238E27FC236}">
                <a16:creationId xmlns:a16="http://schemas.microsoft.com/office/drawing/2014/main" id="{66E46805-2695-4FB5-9291-4D7C859F154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bright="1000"/>
                    </a14:imgEffect>
                  </a14:imgLayer>
                </a14:imgProps>
              </a:ext>
              <a:ext uri="{28A0092B-C50C-407E-A947-70E740481C1C}">
                <a14:useLocalDpi xmlns:a14="http://schemas.microsoft.com/office/drawing/2010/main" val="0"/>
              </a:ext>
            </a:extLst>
          </a:blip>
          <a:srcRect b="21478"/>
          <a:stretch/>
        </p:blipFill>
        <p:spPr bwMode="auto">
          <a:xfrm rot="1382975">
            <a:off x="3458578" y="3781099"/>
            <a:ext cx="2649766" cy="738014"/>
          </a:xfrm>
          <a:prstGeom prst="rect">
            <a:avLst/>
          </a:prstGeom>
          <a:noFill/>
          <a:ln>
            <a:noFill/>
          </a:ln>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09811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FEC8B-C74C-46A0-B47E-186676FACCDA}"/>
              </a:ext>
            </a:extLst>
          </p:cNvPr>
          <p:cNvSpPr>
            <a:spLocks noGrp="1"/>
          </p:cNvSpPr>
          <p:nvPr>
            <p:ph type="ctrTitle"/>
          </p:nvPr>
        </p:nvSpPr>
        <p:spPr/>
        <p:txBody>
          <a:bodyPr/>
          <a:lstStyle/>
          <a:p>
            <a:r>
              <a:rPr lang="en-AU" sz="2800" dirty="0"/>
              <a:t>Am I dealing with an eye emergency?</a:t>
            </a:r>
          </a:p>
        </p:txBody>
      </p:sp>
      <p:sp>
        <p:nvSpPr>
          <p:cNvPr id="3" name="Subtitle 2">
            <a:extLst>
              <a:ext uri="{FF2B5EF4-FFF2-40B4-BE49-F238E27FC236}">
                <a16:creationId xmlns:a16="http://schemas.microsoft.com/office/drawing/2014/main" id="{E39EF595-E944-4B50-81AD-509FBA29C56E}"/>
              </a:ext>
            </a:extLst>
          </p:cNvPr>
          <p:cNvSpPr>
            <a:spLocks noGrp="1"/>
          </p:cNvSpPr>
          <p:nvPr>
            <p:ph type="subTitle" idx="1"/>
          </p:nvPr>
        </p:nvSpPr>
        <p:spPr/>
        <p:txBody>
          <a:bodyPr>
            <a:normAutofit fontScale="85000" lnSpcReduction="20000"/>
          </a:bodyPr>
          <a:lstStyle/>
          <a:p>
            <a:r>
              <a:rPr lang="en-AU" dirty="0">
                <a:latin typeface="Verdana" panose="020B0604030504040204" pitchFamily="34" charset="0"/>
                <a:ea typeface="Verdana" panose="020B0604030504040204" pitchFamily="34" charset="0"/>
              </a:rPr>
              <a:t>Use these quick questions to guide you</a:t>
            </a:r>
          </a:p>
        </p:txBody>
      </p:sp>
    </p:spTree>
    <p:extLst>
      <p:ext uri="{BB962C8B-B14F-4D97-AF65-F5344CB8AC3E}">
        <p14:creationId xmlns:p14="http://schemas.microsoft.com/office/powerpoint/2010/main" val="795210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996B-AB3B-4DA2-9B4C-1F21CD42175F}"/>
              </a:ext>
            </a:extLst>
          </p:cNvPr>
          <p:cNvSpPr>
            <a:spLocks noGrp="1"/>
          </p:cNvSpPr>
          <p:nvPr>
            <p:ph type="title"/>
          </p:nvPr>
        </p:nvSpPr>
        <p:spPr/>
        <p:txBody>
          <a:bodyPr/>
          <a:lstStyle/>
          <a:p>
            <a:r>
              <a:rPr lang="en-AU" dirty="0"/>
              <a:t>Red flags:</a:t>
            </a:r>
          </a:p>
        </p:txBody>
      </p:sp>
      <p:sp>
        <p:nvSpPr>
          <p:cNvPr id="3" name="Content Placeholder 2">
            <a:extLst>
              <a:ext uri="{FF2B5EF4-FFF2-40B4-BE49-F238E27FC236}">
                <a16:creationId xmlns:a16="http://schemas.microsoft.com/office/drawing/2014/main" id="{E1412708-CA30-48BC-8ECD-CA10DB40ACBD}"/>
              </a:ext>
            </a:extLst>
          </p:cNvPr>
          <p:cNvSpPr>
            <a:spLocks noGrp="1"/>
          </p:cNvSpPr>
          <p:nvPr>
            <p:ph idx="1"/>
          </p:nvPr>
        </p:nvSpPr>
        <p:spPr/>
        <p:txBody>
          <a:bodyPr/>
          <a:lstStyle/>
          <a:p>
            <a:r>
              <a:rPr lang="en-AU" dirty="0"/>
              <a:t>Is this an eye problem with </a:t>
            </a:r>
            <a:r>
              <a:rPr lang="en-AU" b="1" dirty="0"/>
              <a:t>sudden onset </a:t>
            </a:r>
            <a:r>
              <a:rPr lang="en-AU" dirty="0"/>
              <a:t>symptoms?</a:t>
            </a:r>
          </a:p>
          <a:p>
            <a:r>
              <a:rPr lang="en-AU" dirty="0"/>
              <a:t>Are the symptoms </a:t>
            </a:r>
            <a:r>
              <a:rPr lang="en-AU" b="1" dirty="0"/>
              <a:t>severe</a:t>
            </a:r>
            <a:r>
              <a:rPr lang="en-AU" dirty="0"/>
              <a:t>?</a:t>
            </a:r>
          </a:p>
          <a:p>
            <a:r>
              <a:rPr lang="en-AU" dirty="0"/>
              <a:t>Has the patient </a:t>
            </a:r>
            <a:r>
              <a:rPr lang="en-AU" b="1" dirty="0"/>
              <a:t>lost vision </a:t>
            </a:r>
            <a:r>
              <a:rPr lang="en-AU" dirty="0"/>
              <a:t>in one/both eyes?</a:t>
            </a:r>
          </a:p>
          <a:p>
            <a:r>
              <a:rPr lang="en-AU" dirty="0"/>
              <a:t>Is there </a:t>
            </a:r>
            <a:r>
              <a:rPr lang="en-AU" b="1" dirty="0"/>
              <a:t>injury</a:t>
            </a:r>
            <a:r>
              <a:rPr lang="en-AU" dirty="0"/>
              <a:t> or trauma to the eye?</a:t>
            </a:r>
          </a:p>
          <a:p>
            <a:r>
              <a:rPr lang="en-AU" dirty="0"/>
              <a:t>Are the symptoms accompanied by other </a:t>
            </a:r>
            <a:r>
              <a:rPr lang="en-AU" b="1" dirty="0"/>
              <a:t>suspicious</a:t>
            </a:r>
            <a:r>
              <a:rPr lang="en-AU" dirty="0"/>
              <a:t> symptoms (e.g. slurred speech, severe headache or pain, loss of physical coordination, or mental confusion?) </a:t>
            </a:r>
          </a:p>
          <a:p>
            <a:endParaRPr lang="en-AU" dirty="0"/>
          </a:p>
        </p:txBody>
      </p:sp>
    </p:spTree>
    <p:extLst>
      <p:ext uri="{BB962C8B-B14F-4D97-AF65-F5344CB8AC3E}">
        <p14:creationId xmlns:p14="http://schemas.microsoft.com/office/powerpoint/2010/main" val="3298558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DFF8-3184-4818-AB35-04F0CFBFBF36}"/>
              </a:ext>
            </a:extLst>
          </p:cNvPr>
          <p:cNvSpPr>
            <a:spLocks noGrp="1"/>
          </p:cNvSpPr>
          <p:nvPr>
            <p:ph type="title"/>
          </p:nvPr>
        </p:nvSpPr>
        <p:spPr/>
        <p:txBody>
          <a:bodyPr/>
          <a:lstStyle/>
          <a:p>
            <a:r>
              <a:rPr lang="en-AU" dirty="0"/>
              <a:t>How urgent is a referral?</a:t>
            </a:r>
          </a:p>
        </p:txBody>
      </p:sp>
      <p:graphicFrame>
        <p:nvGraphicFramePr>
          <p:cNvPr id="5" name="Table 5">
            <a:extLst>
              <a:ext uri="{FF2B5EF4-FFF2-40B4-BE49-F238E27FC236}">
                <a16:creationId xmlns:a16="http://schemas.microsoft.com/office/drawing/2014/main" id="{AA908136-6A20-4CF0-B7CB-650DC13689AF}"/>
              </a:ext>
            </a:extLst>
          </p:cNvPr>
          <p:cNvGraphicFramePr>
            <a:graphicFrameLocks noGrp="1"/>
          </p:cNvGraphicFramePr>
          <p:nvPr>
            <p:ph idx="1"/>
            <p:extLst>
              <p:ext uri="{D42A27DB-BD31-4B8C-83A1-F6EECF244321}">
                <p14:modId xmlns:p14="http://schemas.microsoft.com/office/powerpoint/2010/main" val="1416666408"/>
              </p:ext>
            </p:extLst>
          </p:nvPr>
        </p:nvGraphicFramePr>
        <p:xfrm>
          <a:off x="467545" y="915566"/>
          <a:ext cx="6480719" cy="3495642"/>
        </p:xfrm>
        <a:graphic>
          <a:graphicData uri="http://schemas.openxmlformats.org/drawingml/2006/table">
            <a:tbl>
              <a:tblPr firstRow="1" bandRow="1">
                <a:tableStyleId>{5C22544A-7EE6-4342-B048-85BDC9FD1C3A}</a:tableStyleId>
              </a:tblPr>
              <a:tblGrid>
                <a:gridCol w="2123189">
                  <a:extLst>
                    <a:ext uri="{9D8B030D-6E8A-4147-A177-3AD203B41FA5}">
                      <a16:colId xmlns:a16="http://schemas.microsoft.com/office/drawing/2014/main" val="2098361424"/>
                    </a:ext>
                  </a:extLst>
                </a:gridCol>
                <a:gridCol w="4357530">
                  <a:extLst>
                    <a:ext uri="{9D8B030D-6E8A-4147-A177-3AD203B41FA5}">
                      <a16:colId xmlns:a16="http://schemas.microsoft.com/office/drawing/2014/main" val="1065029343"/>
                    </a:ext>
                  </a:extLst>
                </a:gridCol>
              </a:tblGrid>
              <a:tr h="264790">
                <a:tc>
                  <a:txBody>
                    <a:bodyPr/>
                    <a:lstStyle/>
                    <a:p>
                      <a:r>
                        <a:rPr lang="en-AU" sz="1400" b="0" dirty="0">
                          <a:solidFill>
                            <a:schemeClr val="tx1"/>
                          </a:solidFill>
                          <a:latin typeface="Rockwell" panose="02060603020205020403" pitchFamily="18" charset="0"/>
                        </a:rPr>
                        <a:t>The who:</a:t>
                      </a:r>
                    </a:p>
                  </a:txBody>
                  <a:tcPr/>
                </a:tc>
                <a:tc>
                  <a:txBody>
                    <a:bodyPr/>
                    <a:lstStyle/>
                    <a:p>
                      <a:r>
                        <a:rPr lang="en-AU" sz="1400" b="0" dirty="0">
                          <a:solidFill>
                            <a:schemeClr val="tx1"/>
                          </a:solidFill>
                          <a:latin typeface="Rockwell" panose="02060603020205020403" pitchFamily="18" charset="0"/>
                        </a:rPr>
                        <a:t>Symptoms/signs</a:t>
                      </a:r>
                    </a:p>
                  </a:txBody>
                  <a:tcPr/>
                </a:tc>
                <a:extLst>
                  <a:ext uri="{0D108BD9-81ED-4DB2-BD59-A6C34878D82A}">
                    <a16:rowId xmlns:a16="http://schemas.microsoft.com/office/drawing/2014/main" val="1607265396"/>
                  </a:ext>
                </a:extLst>
              </a:tr>
              <a:tr h="1122048">
                <a:tc>
                  <a:txBody>
                    <a:bodyPr/>
                    <a:lstStyle/>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Emergency department today</a:t>
                      </a: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Sudden Vision loss</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Sudden double vision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Trauma</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Severe pain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Foreign Body (Penetrating)</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Severe swelling</a:t>
                      </a:r>
                    </a:p>
                  </a:txBody>
                  <a:tcPr/>
                </a:tc>
                <a:extLst>
                  <a:ext uri="{0D108BD9-81ED-4DB2-BD59-A6C34878D82A}">
                    <a16:rowId xmlns:a16="http://schemas.microsoft.com/office/drawing/2014/main" val="1424143495"/>
                  </a:ext>
                </a:extLst>
              </a:tr>
              <a:tr h="637786">
                <a:tc>
                  <a:txBody>
                    <a:bodyPr/>
                    <a:lstStyle/>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Optometrist or GP today</a:t>
                      </a: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Unilateral red eye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Blurred vision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Foreign Body (superficial). Optometrists can remove foreign body from eye. </a:t>
                      </a:r>
                    </a:p>
                  </a:txBody>
                  <a:tcPr/>
                </a:tc>
                <a:extLst>
                  <a:ext uri="{0D108BD9-81ED-4DB2-BD59-A6C34878D82A}">
                    <a16:rowId xmlns:a16="http://schemas.microsoft.com/office/drawing/2014/main" val="2315285939"/>
                  </a:ext>
                </a:extLst>
              </a:tr>
              <a:tr h="1071720">
                <a:tc>
                  <a:txBody>
                    <a:bodyPr/>
                    <a:lstStyle/>
                    <a:p>
                      <a:pPr marL="0" marR="0" lvl="0" indent="0" algn="l" defTabSz="914400" rtl="0" eaLnBrk="1" fontAlgn="base" latinLnBrk="0" hangingPunct="1">
                        <a:lnSpc>
                          <a:spcPct val="100000"/>
                        </a:lnSpc>
                        <a:spcBef>
                          <a:spcPct val="30000"/>
                        </a:spcBef>
                        <a:spcAft>
                          <a:spcPct val="0"/>
                        </a:spcAft>
                        <a:buClr>
                          <a:srgbClr val="003399"/>
                        </a:buClr>
                        <a:buSzTx/>
                        <a:buFontTx/>
                        <a:buNone/>
                        <a:tabLst/>
                      </a:pPr>
                      <a:r>
                        <a:rPr kumimoji="0" lang="en-AU" sz="1050" b="0" i="0" u="none" strike="noStrike"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1-2 days to an optometrist</a:t>
                      </a:r>
                    </a:p>
                  </a:txBody>
                  <a:tcPr/>
                </a:tc>
                <a:tc>
                  <a:txBody>
                    <a:bodyPr/>
                    <a:lstStyle/>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Mild blur or mild red eye</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Mild eye pain</a:t>
                      </a:r>
                    </a:p>
                    <a:p>
                      <a:pPr marL="0" marR="0" lvl="0" indent="0" algn="l" defTabSz="914400" rtl="0" eaLnBrk="1" fontAlgn="base" latinLnBrk="0" hangingPunct="1">
                        <a:lnSpc>
                          <a:spcPct val="100000"/>
                        </a:lnSpc>
                        <a:spcBef>
                          <a:spcPct val="30000"/>
                        </a:spcBef>
                        <a:spcAft>
                          <a:spcPct val="0"/>
                        </a:spcAft>
                        <a:buClr>
                          <a:srgbClr val="003399"/>
                        </a:buClr>
                        <a:buSzTx/>
                        <a:buNone/>
                        <a:tabLst/>
                      </a:pPr>
                      <a:r>
                        <a:rPr kumimoji="0" lang="en-AU" sz="1050" b="0" i="0" u="none" strike="noStrike" kern="1200" cap="none" normalizeH="0" baseline="0" dirty="0">
                          <a:ln>
                            <a:noFill/>
                          </a:ln>
                          <a:solidFill>
                            <a:schemeClr val="tx1"/>
                          </a:solidFill>
                          <a:effectLst/>
                          <a:latin typeface="Verdana" panose="020B0604030504040204" pitchFamily="34" charset="0"/>
                          <a:ea typeface="Verdana" panose="020B0604030504040204" pitchFamily="34" charset="0"/>
                          <a:cs typeface="Arial" pitchFamily="34" charset="0"/>
                        </a:rPr>
                        <a:t>Floaters or flashing lights</a:t>
                      </a:r>
                    </a:p>
                  </a:txBody>
                  <a:tcPr/>
                </a:tc>
                <a:extLst>
                  <a:ext uri="{0D108BD9-81ED-4DB2-BD59-A6C34878D82A}">
                    <a16:rowId xmlns:a16="http://schemas.microsoft.com/office/drawing/2014/main" val="374656436"/>
                  </a:ext>
                </a:extLst>
              </a:tr>
            </a:tbl>
          </a:graphicData>
        </a:graphic>
      </p:graphicFrame>
    </p:spTree>
    <p:extLst>
      <p:ext uri="{BB962C8B-B14F-4D97-AF65-F5344CB8AC3E}">
        <p14:creationId xmlns:p14="http://schemas.microsoft.com/office/powerpoint/2010/main" val="14855139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A50F-E662-4EA9-BDB6-B4B201E9AC29}"/>
              </a:ext>
            </a:extLst>
          </p:cNvPr>
          <p:cNvSpPr>
            <a:spLocks noGrp="1"/>
          </p:cNvSpPr>
          <p:nvPr>
            <p:ph type="title"/>
          </p:nvPr>
        </p:nvSpPr>
        <p:spPr/>
        <p:txBody>
          <a:bodyPr/>
          <a:lstStyle/>
          <a:p>
            <a:r>
              <a:rPr lang="en-AU" dirty="0"/>
              <a:t>Emergency advice for chemical burns/splashes</a:t>
            </a:r>
          </a:p>
        </p:txBody>
      </p:sp>
      <p:sp>
        <p:nvSpPr>
          <p:cNvPr id="4" name="Content Placeholder 3">
            <a:extLst>
              <a:ext uri="{FF2B5EF4-FFF2-40B4-BE49-F238E27FC236}">
                <a16:creationId xmlns:a16="http://schemas.microsoft.com/office/drawing/2014/main" id="{EBBFB7A7-AE58-4231-B053-2D7CD7FE9DD4}"/>
              </a:ext>
            </a:extLst>
          </p:cNvPr>
          <p:cNvSpPr>
            <a:spLocks noGrp="1"/>
          </p:cNvSpPr>
          <p:nvPr>
            <p:ph idx="1"/>
          </p:nvPr>
        </p:nvSpPr>
        <p:spPr/>
        <p:txBody>
          <a:bodyPr>
            <a:normAutofit/>
          </a:bodyPr>
          <a:lstStyle/>
          <a:p>
            <a:r>
              <a:rPr lang="en-AU" sz="1400" dirty="0"/>
              <a:t>Irrigate affected eye(s) with water for at </a:t>
            </a:r>
            <a:r>
              <a:rPr lang="en-AU" sz="1400" u="sng" dirty="0"/>
              <a:t>least 15 minutes</a:t>
            </a:r>
            <a:r>
              <a:rPr lang="en-AU" sz="1400" dirty="0"/>
              <a:t>, then attend emergency department of hospital</a:t>
            </a:r>
          </a:p>
          <a:p>
            <a:r>
              <a:rPr lang="en-AU" sz="1400" dirty="0"/>
              <a:t>Don’t apply drops, ointments, or other treatment</a:t>
            </a:r>
          </a:p>
          <a:p>
            <a:r>
              <a:rPr lang="en-AU" sz="1400" dirty="0"/>
              <a:t>Patient to </a:t>
            </a:r>
            <a:r>
              <a:rPr lang="en-AU" sz="1400" b="1" dirty="0"/>
              <a:t>remove contact lenses </a:t>
            </a:r>
            <a:r>
              <a:rPr lang="en-AU" sz="1400" dirty="0"/>
              <a:t>where possible</a:t>
            </a:r>
          </a:p>
          <a:p>
            <a:endParaRPr lang="en-AU" sz="1400" dirty="0"/>
          </a:p>
        </p:txBody>
      </p:sp>
      <p:pic>
        <p:nvPicPr>
          <p:cNvPr id="6" name="Picture 2" descr="https://edc2.healthtap.com/ht-staging/user_answer/reference_image/4579/large/Dry_eyes.jpeg?1386670764">
            <a:extLst>
              <a:ext uri="{FF2B5EF4-FFF2-40B4-BE49-F238E27FC236}">
                <a16:creationId xmlns:a16="http://schemas.microsoft.com/office/drawing/2014/main" id="{590B3CF1-F771-4069-8FB6-7C6596E0882F}"/>
              </a:ext>
            </a:extLst>
          </p:cNvPr>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716463" y="1131590"/>
            <a:ext cx="3959225" cy="26394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6350499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33311-0A5E-44C2-9AAA-C7C560879A52}"/>
              </a:ext>
            </a:extLst>
          </p:cNvPr>
          <p:cNvSpPr>
            <a:spLocks noGrp="1"/>
          </p:cNvSpPr>
          <p:nvPr>
            <p:ph type="title"/>
          </p:nvPr>
        </p:nvSpPr>
        <p:spPr/>
        <p:txBody>
          <a:bodyPr/>
          <a:lstStyle/>
          <a:p>
            <a:r>
              <a:rPr lang="en-AU" dirty="0"/>
              <a:t>Chloramphenicol: to OTC or not OTC?</a:t>
            </a:r>
          </a:p>
        </p:txBody>
      </p:sp>
      <p:sp>
        <p:nvSpPr>
          <p:cNvPr id="3" name="Content Placeholder 2">
            <a:extLst>
              <a:ext uri="{FF2B5EF4-FFF2-40B4-BE49-F238E27FC236}">
                <a16:creationId xmlns:a16="http://schemas.microsoft.com/office/drawing/2014/main" id="{754169ED-23F3-42F7-88F1-FFCD04D37924}"/>
              </a:ext>
            </a:extLst>
          </p:cNvPr>
          <p:cNvSpPr>
            <a:spLocks noGrp="1"/>
          </p:cNvSpPr>
          <p:nvPr>
            <p:ph idx="1"/>
          </p:nvPr>
        </p:nvSpPr>
        <p:spPr/>
        <p:txBody>
          <a:bodyPr>
            <a:normAutofit/>
          </a:bodyPr>
          <a:lstStyle/>
          <a:p>
            <a:r>
              <a:rPr lang="en-AU" sz="1600" dirty="0"/>
              <a:t>Chloramphenicol: Schedule 3 treatment</a:t>
            </a:r>
          </a:p>
          <a:p>
            <a:r>
              <a:rPr lang="en-AU" sz="1600" dirty="0"/>
              <a:t>Most common indications in eye problems: conjunctivitis and superficial infection with susceptible organisms</a:t>
            </a:r>
          </a:p>
          <a:p>
            <a:r>
              <a:rPr lang="en-AU" sz="1600" dirty="0"/>
              <a:t>Importance of differential diagnosis - it’s not just a matter of failing “The </a:t>
            </a:r>
            <a:r>
              <a:rPr lang="en-AU" sz="1600" dirty="0" err="1"/>
              <a:t>Chlorsig</a:t>
            </a:r>
            <a:r>
              <a:rPr lang="en-AU" sz="1600" dirty="0"/>
              <a:t> Test”</a:t>
            </a:r>
          </a:p>
          <a:p>
            <a:r>
              <a:rPr lang="en-AU" sz="1600" dirty="0"/>
              <a:t>Potential problems in making a diagnosis</a:t>
            </a:r>
          </a:p>
          <a:p>
            <a:pPr lvl="1"/>
            <a:r>
              <a:rPr lang="en-AU" sz="1400" dirty="0"/>
              <a:t>Are the symptoms really consistent with ‘just conjunctivitis’?</a:t>
            </a:r>
          </a:p>
          <a:p>
            <a:pPr lvl="1"/>
            <a:r>
              <a:rPr lang="en-AU" sz="1400" dirty="0"/>
              <a:t>Is the person a contact lens wearer?</a:t>
            </a:r>
          </a:p>
          <a:p>
            <a:pPr lvl="1"/>
            <a:r>
              <a:rPr lang="en-AU" sz="1400" dirty="0"/>
              <a:t>Will the organism be susceptible to this drug?</a:t>
            </a:r>
          </a:p>
          <a:p>
            <a:pPr lvl="1"/>
            <a:r>
              <a:rPr lang="en-AU" sz="1400" dirty="0"/>
              <a:t>How can I really see what is going on in the anterior eye?</a:t>
            </a:r>
          </a:p>
          <a:p>
            <a:endParaRPr lang="en-AU" sz="1600" dirty="0"/>
          </a:p>
        </p:txBody>
      </p:sp>
    </p:spTree>
    <p:extLst>
      <p:ext uri="{BB962C8B-B14F-4D97-AF65-F5344CB8AC3E}">
        <p14:creationId xmlns:p14="http://schemas.microsoft.com/office/powerpoint/2010/main" val="42177483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3AF83-6A1F-468B-ABCB-667ECE992DD0}"/>
              </a:ext>
            </a:extLst>
          </p:cNvPr>
          <p:cNvSpPr>
            <a:spLocks noGrp="1"/>
          </p:cNvSpPr>
          <p:nvPr>
            <p:ph type="title"/>
          </p:nvPr>
        </p:nvSpPr>
        <p:spPr>
          <a:xfrm>
            <a:off x="467545" y="310357"/>
            <a:ext cx="8424935" cy="540060"/>
          </a:xfrm>
        </p:spPr>
        <p:txBody>
          <a:bodyPr>
            <a:normAutofit fontScale="90000"/>
          </a:bodyPr>
          <a:lstStyle/>
          <a:p>
            <a:r>
              <a:rPr lang="en-AU" dirty="0"/>
              <a:t>Chloramphenicol: When a differential diagnosis matters</a:t>
            </a:r>
          </a:p>
        </p:txBody>
      </p:sp>
      <p:graphicFrame>
        <p:nvGraphicFramePr>
          <p:cNvPr id="4" name="Table 5">
            <a:extLst>
              <a:ext uri="{FF2B5EF4-FFF2-40B4-BE49-F238E27FC236}">
                <a16:creationId xmlns:a16="http://schemas.microsoft.com/office/drawing/2014/main" id="{1EB9FC11-96A1-4D8F-980F-1D4ABCB6E432}"/>
              </a:ext>
            </a:extLst>
          </p:cNvPr>
          <p:cNvGraphicFramePr>
            <a:graphicFrameLocks noGrp="1"/>
          </p:cNvGraphicFramePr>
          <p:nvPr>
            <p:ph idx="1"/>
            <p:extLst>
              <p:ext uri="{D42A27DB-BD31-4B8C-83A1-F6EECF244321}">
                <p14:modId xmlns:p14="http://schemas.microsoft.com/office/powerpoint/2010/main" val="4054312338"/>
              </p:ext>
            </p:extLst>
          </p:nvPr>
        </p:nvGraphicFramePr>
        <p:xfrm>
          <a:off x="468313" y="958850"/>
          <a:ext cx="8208142" cy="2161546"/>
        </p:xfrm>
        <a:graphic>
          <a:graphicData uri="http://schemas.openxmlformats.org/drawingml/2006/table">
            <a:tbl>
              <a:tblPr firstRow="1" bandRow="1">
                <a:tableStyleId>{5C22544A-7EE6-4342-B048-85BDC9FD1C3A}</a:tableStyleId>
              </a:tblPr>
              <a:tblGrid>
                <a:gridCol w="1151359">
                  <a:extLst>
                    <a:ext uri="{9D8B030D-6E8A-4147-A177-3AD203B41FA5}">
                      <a16:colId xmlns:a16="http://schemas.microsoft.com/office/drawing/2014/main" val="2098361424"/>
                    </a:ext>
                  </a:extLst>
                </a:gridCol>
                <a:gridCol w="1872208">
                  <a:extLst>
                    <a:ext uri="{9D8B030D-6E8A-4147-A177-3AD203B41FA5}">
                      <a16:colId xmlns:a16="http://schemas.microsoft.com/office/drawing/2014/main" val="1065029343"/>
                    </a:ext>
                  </a:extLst>
                </a:gridCol>
                <a:gridCol w="2304256">
                  <a:extLst>
                    <a:ext uri="{9D8B030D-6E8A-4147-A177-3AD203B41FA5}">
                      <a16:colId xmlns:a16="http://schemas.microsoft.com/office/drawing/2014/main" val="382680284"/>
                    </a:ext>
                  </a:extLst>
                </a:gridCol>
                <a:gridCol w="1152128">
                  <a:extLst>
                    <a:ext uri="{9D8B030D-6E8A-4147-A177-3AD203B41FA5}">
                      <a16:colId xmlns:a16="http://schemas.microsoft.com/office/drawing/2014/main" val="2416610002"/>
                    </a:ext>
                  </a:extLst>
                </a:gridCol>
                <a:gridCol w="1728191">
                  <a:extLst>
                    <a:ext uri="{9D8B030D-6E8A-4147-A177-3AD203B41FA5}">
                      <a16:colId xmlns:a16="http://schemas.microsoft.com/office/drawing/2014/main" val="1172141833"/>
                    </a:ext>
                  </a:extLst>
                </a:gridCol>
              </a:tblGrid>
              <a:tr h="26479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chemeClr val="tx1"/>
                          </a:solidFill>
                          <a:effectLst/>
                          <a:latin typeface="Rockwell" panose="02060603020205020403" pitchFamily="18" charset="0"/>
                          <a:cs typeface="Arial" pitchFamily="34" charset="0"/>
                        </a:rPr>
                        <a:t>Primary care diagnosis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a:ln>
                            <a:noFill/>
                          </a:ln>
                          <a:solidFill>
                            <a:schemeClr val="tx1"/>
                          </a:solidFill>
                          <a:effectLst/>
                          <a:latin typeface="Rockwell" panose="02060603020205020403" pitchFamily="18" charset="0"/>
                          <a:cs typeface="Arial" pitchFamily="34" charset="0"/>
                        </a:rPr>
                        <a:t>Confirmed ophthalmological diagnosis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chemeClr val="tx1"/>
                          </a:solidFill>
                          <a:effectLst/>
                          <a:latin typeface="Rockwell" panose="02060603020205020403" pitchFamily="18" charset="0"/>
                          <a:cs typeface="Arial" pitchFamily="34" charset="0"/>
                        </a:rPr>
                        <a:t>Chloramphenicol</a:t>
                      </a:r>
                    </a:p>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chemeClr val="tx1"/>
                          </a:solidFill>
                          <a:effectLst/>
                          <a:latin typeface="Rockwell" panose="02060603020205020403" pitchFamily="18" charset="0"/>
                          <a:cs typeface="Arial" pitchFamily="34" charset="0"/>
                        </a:rPr>
                        <a:t>Indicated by confirmed diagnosis?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chemeClr val="tx1"/>
                          </a:solidFill>
                          <a:effectLst/>
                          <a:latin typeface="Rockwell" panose="02060603020205020403" pitchFamily="18" charset="0"/>
                          <a:cs typeface="Arial" pitchFamily="34" charset="0"/>
                        </a:rPr>
                        <a:t>Delay in referral</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chemeClr val="tx1"/>
                          </a:solidFill>
                          <a:effectLst/>
                          <a:latin typeface="Rockwell" panose="02060603020205020403" pitchFamily="18" charset="0"/>
                          <a:cs typeface="Arial" pitchFamily="34" charset="0"/>
                        </a:rPr>
                        <a:t>Preventable adverse outcome</a:t>
                      </a:r>
                    </a:p>
                  </a:txBody>
                  <a:tcPr marT="45723" marB="45723" horzOverflow="overflow"/>
                </a:tc>
                <a:extLst>
                  <a:ext uri="{0D108BD9-81ED-4DB2-BD59-A6C34878D82A}">
                    <a16:rowId xmlns:a16="http://schemas.microsoft.com/office/drawing/2014/main" val="1607265396"/>
                  </a:ext>
                </a:extLst>
              </a:tr>
              <a:tr h="280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‘Red eye’</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Acute anterior uveitis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8 days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Severe permanent vision loss; pain</a:t>
                      </a:r>
                    </a:p>
                  </a:txBody>
                  <a:tcPr marT="45723" marB="45723" horzOverflow="overflow"/>
                </a:tc>
                <a:extLst>
                  <a:ext uri="{0D108BD9-81ED-4DB2-BD59-A6C34878D82A}">
                    <a16:rowId xmlns:a16="http://schemas.microsoft.com/office/drawing/2014/main" val="1424143495"/>
                  </a:ext>
                </a:extLst>
              </a:tr>
              <a:tr h="388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a:ln>
                            <a:noFill/>
                          </a:ln>
                          <a:solidFill>
                            <a:srgbClr val="5F6062"/>
                          </a:solidFill>
                          <a:effectLst/>
                          <a:latin typeface="Verdana" panose="020B0604030504040204" pitchFamily="34" charset="0"/>
                          <a:ea typeface="Verdana" panose="020B0604030504040204" pitchFamily="34" charset="0"/>
                          <a:cs typeface="Arial" pitchFamily="34" charset="0"/>
                        </a:rPr>
                        <a:t>Conjunctivitis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Acute anterior uveitis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a:ln>
                            <a:noFill/>
                          </a:ln>
                          <a:solidFill>
                            <a:srgbClr val="5F6062"/>
                          </a:solidFill>
                          <a:effectLst/>
                          <a:latin typeface="Verdana" panose="020B0604030504040204" pitchFamily="34" charset="0"/>
                          <a:ea typeface="Verdana" panose="020B0604030504040204" pitchFamily="34" charset="0"/>
                          <a:cs typeface="Arial" pitchFamily="34" charset="0"/>
                        </a:rPr>
                        <a:t>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7 days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Moderate permanent vision loss</a:t>
                      </a:r>
                    </a:p>
                  </a:txBody>
                  <a:tcPr marT="45723" marB="45723" horzOverflow="overflow"/>
                </a:tc>
                <a:extLst>
                  <a:ext uri="{0D108BD9-81ED-4DB2-BD59-A6C34878D82A}">
                    <a16:rowId xmlns:a16="http://schemas.microsoft.com/office/drawing/2014/main" val="2315285939"/>
                  </a:ext>
                </a:extLst>
              </a:tr>
              <a:tr h="4241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a:ln>
                            <a:noFill/>
                          </a:ln>
                          <a:solidFill>
                            <a:srgbClr val="5F6062"/>
                          </a:solidFill>
                          <a:effectLst/>
                          <a:latin typeface="Verdana" panose="020B0604030504040204" pitchFamily="34" charset="0"/>
                          <a:ea typeface="Verdana" panose="020B0604030504040204" pitchFamily="34" charset="0"/>
                          <a:cs typeface="Arial" pitchFamily="34" charset="0"/>
                        </a:rPr>
                        <a:t>Conjunctivitis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a:ln>
                            <a:noFill/>
                          </a:ln>
                          <a:solidFill>
                            <a:srgbClr val="5F6062"/>
                          </a:solidFill>
                          <a:effectLst/>
                          <a:latin typeface="Verdana" panose="020B0604030504040204" pitchFamily="34" charset="0"/>
                          <a:ea typeface="Verdana" panose="020B0604030504040204" pitchFamily="34" charset="0"/>
                          <a:cs typeface="Arial" pitchFamily="34" charset="0"/>
                        </a:rPr>
                        <a:t>Bacterial keratitis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2 days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Severe pain</a:t>
                      </a:r>
                    </a:p>
                  </a:txBody>
                  <a:tcPr marT="45723" marB="45723" horzOverflow="overflow"/>
                </a:tc>
                <a:extLst>
                  <a:ext uri="{0D108BD9-81ED-4DB2-BD59-A6C34878D82A}">
                    <a16:rowId xmlns:a16="http://schemas.microsoft.com/office/drawing/2014/main" val="374656436"/>
                  </a:ext>
                </a:extLst>
              </a:tr>
              <a:tr h="5040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‘Red eye’ - Conjunctivitis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Herpes zoster </a:t>
                      </a:r>
                      <a:r>
                        <a:rPr kumimoji="0" lang="en-AU" sz="1000" b="0" i="0" u="none" strike="noStrike" cap="none" normalizeH="0" baseline="0" dirty="0" err="1">
                          <a:ln>
                            <a:noFill/>
                          </a:ln>
                          <a:solidFill>
                            <a:srgbClr val="5F6062"/>
                          </a:solidFill>
                          <a:effectLst/>
                          <a:latin typeface="Verdana" panose="020B0604030504040204" pitchFamily="34" charset="0"/>
                          <a:ea typeface="Verdana" panose="020B0604030504040204" pitchFamily="34" charset="0"/>
                          <a:cs typeface="Arial" pitchFamily="34" charset="0"/>
                        </a:rPr>
                        <a:t>ophthalmicus</a:t>
                      </a: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 (HZO)</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N</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3 days</a:t>
                      </a:r>
                    </a:p>
                  </a:txBody>
                  <a:tcPr marT="45723" marB="4572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AU" sz="1000" b="0" i="0" u="none" strike="noStrike" cap="none" normalizeH="0" baseline="0" dirty="0">
                          <a:ln>
                            <a:noFill/>
                          </a:ln>
                          <a:solidFill>
                            <a:srgbClr val="5F6062"/>
                          </a:solidFill>
                          <a:effectLst/>
                          <a:latin typeface="Verdana" panose="020B0604030504040204" pitchFamily="34" charset="0"/>
                          <a:ea typeface="Verdana" panose="020B0604030504040204" pitchFamily="34" charset="0"/>
                          <a:cs typeface="Arial" pitchFamily="34" charset="0"/>
                        </a:rPr>
                        <a:t>Mild permanent vision loss, severe pain, delay in antiviral treatment</a:t>
                      </a:r>
                    </a:p>
                  </a:txBody>
                  <a:tcPr marT="45723" marB="45723" horzOverflow="overflow"/>
                </a:tc>
                <a:extLst>
                  <a:ext uri="{0D108BD9-81ED-4DB2-BD59-A6C34878D82A}">
                    <a16:rowId xmlns:a16="http://schemas.microsoft.com/office/drawing/2014/main" val="1909613307"/>
                  </a:ext>
                </a:extLst>
              </a:tr>
            </a:tbl>
          </a:graphicData>
        </a:graphic>
      </p:graphicFrame>
      <p:sp>
        <p:nvSpPr>
          <p:cNvPr id="5" name="Rectangle 3">
            <a:extLst>
              <a:ext uri="{FF2B5EF4-FFF2-40B4-BE49-F238E27FC236}">
                <a16:creationId xmlns:a16="http://schemas.microsoft.com/office/drawing/2014/main" id="{A9D30AB2-3830-4525-8E61-D0B242F07B68}"/>
              </a:ext>
            </a:extLst>
          </p:cNvPr>
          <p:cNvSpPr txBox="1">
            <a:spLocks noChangeArrowheads="1"/>
          </p:cNvSpPr>
          <p:nvPr/>
        </p:nvSpPr>
        <p:spPr>
          <a:xfrm>
            <a:off x="467545" y="3228829"/>
            <a:ext cx="8208142" cy="540060"/>
          </a:xfrm>
          <a:prstGeom prst="rect">
            <a:avLst/>
          </a:prstGeom>
        </p:spPr>
        <p:txBody>
          <a:bodyPr vert="horz" lIns="91440" tIns="45720" rIns="91440" bIns="45720" rtlCol="0">
            <a:normAutofit/>
          </a:bodyPr>
          <a:lstStyle>
            <a:lvl1pPr marL="268288" indent="-268288" algn="l" defTabSz="914400" rtl="0" eaLnBrk="1" latinLnBrk="0" hangingPunct="1">
              <a:spcBef>
                <a:spcPct val="20000"/>
              </a:spcBef>
              <a:buClr>
                <a:schemeClr val="accent1"/>
              </a:buClr>
              <a:buFont typeface="Wingdings" pitchFamily="2" charset="2"/>
              <a:buChar char="n"/>
              <a:defRPr sz="18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1pPr>
            <a:lvl2pPr marL="536575" indent="-268288" algn="l" defTabSz="914400" rtl="0" eaLnBrk="1" latinLnBrk="0" hangingPunct="1">
              <a:spcBef>
                <a:spcPct val="20000"/>
              </a:spcBef>
              <a:buClr>
                <a:schemeClr val="accent2"/>
              </a:buClr>
              <a:buFont typeface="Wingdings" pitchFamily="2" charset="2"/>
              <a:buChar char="n"/>
              <a:defRPr sz="1600" b="0" kern="1200">
                <a:solidFill>
                  <a:schemeClr val="tx1"/>
                </a:solidFill>
                <a:latin typeface="Verdana" panose="020B0604030504040204" pitchFamily="34" charset="0"/>
                <a:ea typeface="Verdana" panose="020B0604030504040204" pitchFamily="34" charset="0"/>
                <a:cs typeface="Open Sans" panose="020B0606030504020204" pitchFamily="34" charset="0"/>
              </a:defRPr>
            </a:lvl2pPr>
            <a:lvl3pPr marL="804863"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3pPr>
            <a:lvl4pPr marL="1073150" indent="-268288"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4pPr>
            <a:lvl5pPr marL="1343025" indent="-269875" algn="l" defTabSz="914400" rtl="0" eaLnBrk="1" latinLnBrk="0" hangingPunct="1">
              <a:spcBef>
                <a:spcPct val="20000"/>
              </a:spcBef>
              <a:buClr>
                <a:srgbClr val="3C414B"/>
              </a:buClr>
              <a:buFont typeface="Arial" pitchFamily="34" charset="0"/>
              <a:buChar char="•"/>
              <a:defRPr sz="1400" kern="1200">
                <a:solidFill>
                  <a:schemeClr val="tx1"/>
                </a:solidFill>
                <a:latin typeface="Verdana" panose="020B0604030504040204" pitchFamily="34" charset="0"/>
                <a:ea typeface="Verdana" panose="020B060403050404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Clr>
                <a:schemeClr val="tx1"/>
              </a:buClr>
              <a:buFontTx/>
              <a:buNone/>
            </a:pPr>
            <a:r>
              <a:rPr lang="en-AU" altLang="en-US" sz="700" dirty="0"/>
              <a:t>Statham M, Sharma A and Pane A. Misdiagnosis of acute eye diseases by primary health care providers: incidence and implications, </a:t>
            </a:r>
            <a:r>
              <a:rPr lang="en-AU" altLang="en-US" sz="700" i="1" dirty="0"/>
              <a:t>MJA</a:t>
            </a:r>
            <a:r>
              <a:rPr lang="en-AU" altLang="en-US" sz="700" dirty="0"/>
              <a:t> 2008; 189(7) 402-4.</a:t>
            </a:r>
          </a:p>
        </p:txBody>
      </p:sp>
    </p:spTree>
    <p:extLst>
      <p:ext uri="{BB962C8B-B14F-4D97-AF65-F5344CB8AC3E}">
        <p14:creationId xmlns:p14="http://schemas.microsoft.com/office/powerpoint/2010/main" val="3694797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A85A0-BE9A-4EB7-821B-9C0AD5FCF81C}"/>
              </a:ext>
            </a:extLst>
          </p:cNvPr>
          <p:cNvSpPr>
            <a:spLocks noGrp="1"/>
          </p:cNvSpPr>
          <p:nvPr>
            <p:ph type="title"/>
          </p:nvPr>
        </p:nvSpPr>
        <p:spPr/>
        <p:txBody>
          <a:bodyPr/>
          <a:lstStyle/>
          <a:p>
            <a:r>
              <a:rPr lang="en-AU" dirty="0"/>
              <a:t>Thank you!</a:t>
            </a:r>
          </a:p>
        </p:txBody>
      </p:sp>
      <p:sp>
        <p:nvSpPr>
          <p:cNvPr id="3" name="Content Placeholder 2">
            <a:extLst>
              <a:ext uri="{FF2B5EF4-FFF2-40B4-BE49-F238E27FC236}">
                <a16:creationId xmlns:a16="http://schemas.microsoft.com/office/drawing/2014/main" id="{DDFDB0E7-CDD2-4607-B56D-D49036C16843}"/>
              </a:ext>
            </a:extLst>
          </p:cNvPr>
          <p:cNvSpPr>
            <a:spLocks noGrp="1"/>
          </p:cNvSpPr>
          <p:nvPr>
            <p:ph idx="1"/>
          </p:nvPr>
        </p:nvSpPr>
        <p:spPr/>
        <p:txBody>
          <a:bodyPr>
            <a:normAutofit/>
          </a:bodyPr>
          <a:lstStyle/>
          <a:p>
            <a:pPr>
              <a:buFontTx/>
              <a:buNone/>
            </a:pPr>
            <a:r>
              <a:rPr lang="en-US" altLang="en-US" sz="1400" b="1" dirty="0"/>
              <a:t>For further queries please contact:</a:t>
            </a:r>
          </a:p>
          <a:p>
            <a:r>
              <a:rPr lang="en-US" altLang="en-US" sz="1400" dirty="0"/>
              <a:t>Optometry Australia on (03) 9668 8500, email:  </a:t>
            </a:r>
            <a:r>
              <a:rPr lang="en-US" altLang="en-US" sz="1400" dirty="0">
                <a:hlinkClick r:id="rId2"/>
              </a:rPr>
              <a:t>national@optometry.org.au</a:t>
            </a:r>
            <a:br>
              <a:rPr lang="en-US" altLang="en-US" sz="1400" dirty="0"/>
            </a:br>
            <a:r>
              <a:rPr lang="en-US" altLang="en-US" sz="1400" dirty="0"/>
              <a:t> </a:t>
            </a:r>
          </a:p>
          <a:p>
            <a:pPr>
              <a:buFontTx/>
              <a:buNone/>
            </a:pPr>
            <a:r>
              <a:rPr lang="en-US" altLang="en-US" sz="1400" b="1" dirty="0"/>
              <a:t>Useful Links</a:t>
            </a:r>
          </a:p>
          <a:p>
            <a:r>
              <a:rPr lang="en-US" altLang="en-US" sz="1400" dirty="0"/>
              <a:t>Find an optometrist: </a:t>
            </a:r>
            <a:r>
              <a:rPr lang="en-US" altLang="en-US" sz="1400" dirty="0">
                <a:hlinkClick r:id="rId3"/>
              </a:rPr>
              <a:t>www.optometry.org.au/find-an-optometrist/</a:t>
            </a:r>
            <a:endParaRPr lang="en-US" altLang="en-US" sz="1400" dirty="0"/>
          </a:p>
          <a:p>
            <a:r>
              <a:rPr lang="en-US" altLang="en-US" sz="1400" dirty="0"/>
              <a:t>Full list of medicines optometrists can prescribe </a:t>
            </a:r>
            <a:r>
              <a:rPr lang="en-US" altLang="en-US" sz="1400" dirty="0">
                <a:hlinkClick r:id="rId4"/>
              </a:rPr>
              <a:t>www.optometryboard.gov.au/registration-standards/endorsement-for-scheduled-medicines/board-approved-scheduled-medicines-list-for-endorsed-optometrists.aspx</a:t>
            </a:r>
            <a:endParaRPr lang="en-US" altLang="en-US" sz="1400" dirty="0"/>
          </a:p>
          <a:p>
            <a:r>
              <a:rPr lang="en-US" altLang="en-US" sz="1400" dirty="0"/>
              <a:t>Patient education and eye-related stories: </a:t>
            </a:r>
            <a:r>
              <a:rPr lang="en-US" altLang="en-US" sz="1400" dirty="0">
                <a:hlinkClick r:id="rId5"/>
              </a:rPr>
              <a:t>www.goodvisionforlife.com.au</a:t>
            </a:r>
            <a:r>
              <a:rPr lang="en-US" altLang="en-US" sz="1400" dirty="0"/>
              <a:t> </a:t>
            </a:r>
          </a:p>
          <a:p>
            <a:endParaRPr lang="en-US" altLang="en-US" dirty="0"/>
          </a:p>
          <a:p>
            <a:endParaRPr lang="en-AU" dirty="0"/>
          </a:p>
        </p:txBody>
      </p:sp>
    </p:spTree>
    <p:extLst>
      <p:ext uri="{BB962C8B-B14F-4D97-AF65-F5344CB8AC3E}">
        <p14:creationId xmlns:p14="http://schemas.microsoft.com/office/powerpoint/2010/main" val="2481892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90582-FB19-4A8F-B489-B1657B5D63CA}"/>
              </a:ext>
            </a:extLst>
          </p:cNvPr>
          <p:cNvSpPr>
            <a:spLocks noGrp="1"/>
          </p:cNvSpPr>
          <p:nvPr>
            <p:ph type="title"/>
          </p:nvPr>
        </p:nvSpPr>
        <p:spPr/>
        <p:txBody>
          <a:bodyPr/>
          <a:lstStyle/>
          <a:p>
            <a:r>
              <a:rPr lang="en-AU" dirty="0"/>
              <a:t>Eye health in Australia</a:t>
            </a:r>
          </a:p>
        </p:txBody>
      </p:sp>
      <p:sp>
        <p:nvSpPr>
          <p:cNvPr id="3" name="Content Placeholder 2">
            <a:extLst>
              <a:ext uri="{FF2B5EF4-FFF2-40B4-BE49-F238E27FC236}">
                <a16:creationId xmlns:a16="http://schemas.microsoft.com/office/drawing/2014/main" id="{63A97426-5769-44E1-8B65-C5B3A1AB2FF0}"/>
              </a:ext>
            </a:extLst>
          </p:cNvPr>
          <p:cNvSpPr>
            <a:spLocks noGrp="1"/>
          </p:cNvSpPr>
          <p:nvPr>
            <p:ph idx="1"/>
          </p:nvPr>
        </p:nvSpPr>
        <p:spPr/>
        <p:txBody>
          <a:bodyPr>
            <a:normAutofit/>
          </a:bodyPr>
          <a:lstStyle/>
          <a:p>
            <a:r>
              <a:rPr lang="en-AU" sz="1600" dirty="0"/>
              <a:t>As the population in Australia ages, the number of people who are blind or have vision loss is expected to be over 800,000 by 2020</a:t>
            </a:r>
          </a:p>
          <a:p>
            <a:r>
              <a:rPr lang="en-AU" sz="1600" dirty="0"/>
              <a:t>75% of vision loss is preventable or treatable</a:t>
            </a:r>
          </a:p>
          <a:p>
            <a:r>
              <a:rPr lang="en-AU" sz="1600" dirty="0"/>
              <a:t>Prevalence increases threefold with each decade over 40 years</a:t>
            </a:r>
          </a:p>
          <a:p>
            <a:r>
              <a:rPr lang="en-AU" sz="1600" dirty="0"/>
              <a:t>80% of vision loss is caused by five conditions (listed alphabetically):</a:t>
            </a:r>
          </a:p>
          <a:p>
            <a:pPr lvl="1"/>
            <a:r>
              <a:rPr lang="en-AU" sz="1400" dirty="0"/>
              <a:t>Age-related Macular Degeneration (AMD)</a:t>
            </a:r>
          </a:p>
          <a:p>
            <a:pPr lvl="1"/>
            <a:r>
              <a:rPr lang="en-AU" sz="1400" dirty="0"/>
              <a:t>Diabetic retinopathy</a:t>
            </a:r>
          </a:p>
          <a:p>
            <a:pPr lvl="1"/>
            <a:r>
              <a:rPr lang="en-AU" sz="1400" dirty="0"/>
              <a:t>Cataract</a:t>
            </a:r>
          </a:p>
          <a:p>
            <a:pPr lvl="1"/>
            <a:r>
              <a:rPr lang="en-AU" sz="1400" dirty="0"/>
              <a:t>Glaucoma</a:t>
            </a:r>
          </a:p>
          <a:p>
            <a:pPr lvl="1"/>
            <a:r>
              <a:rPr lang="en-AU" sz="1400" dirty="0"/>
              <a:t>Under-corrected and uncorrected refractive error</a:t>
            </a:r>
          </a:p>
          <a:p>
            <a:endParaRPr lang="en-AU" dirty="0"/>
          </a:p>
        </p:txBody>
      </p:sp>
    </p:spTree>
    <p:extLst>
      <p:ext uri="{BB962C8B-B14F-4D97-AF65-F5344CB8AC3E}">
        <p14:creationId xmlns:p14="http://schemas.microsoft.com/office/powerpoint/2010/main" val="2698277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B6FC-DF40-4AF1-B2FF-910BB0CC48F7}"/>
              </a:ext>
            </a:extLst>
          </p:cNvPr>
          <p:cNvSpPr>
            <a:spLocks noGrp="1"/>
          </p:cNvSpPr>
          <p:nvPr>
            <p:ph type="title"/>
          </p:nvPr>
        </p:nvSpPr>
        <p:spPr/>
        <p:txBody>
          <a:bodyPr/>
          <a:lstStyle/>
          <a:p>
            <a:r>
              <a:rPr lang="en-AU" dirty="0"/>
              <a:t>Vision loss in Australia</a:t>
            </a:r>
          </a:p>
        </p:txBody>
      </p:sp>
      <p:sp>
        <p:nvSpPr>
          <p:cNvPr id="3" name="Content Placeholder 2">
            <a:extLst>
              <a:ext uri="{FF2B5EF4-FFF2-40B4-BE49-F238E27FC236}">
                <a16:creationId xmlns:a16="http://schemas.microsoft.com/office/drawing/2014/main" id="{C64C723E-593B-4A19-BED7-E1E00060A90F}"/>
              </a:ext>
            </a:extLst>
          </p:cNvPr>
          <p:cNvSpPr>
            <a:spLocks noGrp="1"/>
          </p:cNvSpPr>
          <p:nvPr>
            <p:ph idx="1"/>
          </p:nvPr>
        </p:nvSpPr>
        <p:spPr>
          <a:xfrm>
            <a:off x="261640" y="4118687"/>
            <a:ext cx="8208911" cy="348792"/>
          </a:xfrm>
        </p:spPr>
        <p:txBody>
          <a:bodyPr/>
          <a:lstStyle/>
          <a:p>
            <a:pPr marL="0" indent="0">
              <a:buNone/>
            </a:pPr>
            <a:r>
              <a:rPr lang="en-US" altLang="en-US" sz="1100" dirty="0">
                <a:latin typeface="Trebuchet MS" pitchFamily="34" charset="0"/>
              </a:rPr>
              <a:t>Center for Eye Research Australia, 2004, </a:t>
            </a:r>
            <a:r>
              <a:rPr lang="en-US" altLang="en-US" sz="1100" i="1" dirty="0">
                <a:latin typeface="Trebuchet MS" pitchFamily="34" charset="0"/>
              </a:rPr>
              <a:t>Investing in Sight – Strategic Interventions to Prevent Vision Loss in Australia</a:t>
            </a:r>
            <a:r>
              <a:rPr lang="en-US" altLang="en-US" sz="1100" dirty="0">
                <a:latin typeface="Trebuchet MS" pitchFamily="34" charset="0"/>
              </a:rPr>
              <a:t>.</a:t>
            </a:r>
            <a:endParaRPr lang="en-AU" altLang="en-US" sz="1100" dirty="0">
              <a:latin typeface="Trebuchet MS" pitchFamily="34" charset="0"/>
            </a:endParaRPr>
          </a:p>
          <a:p>
            <a:endParaRPr lang="en-AU" dirty="0"/>
          </a:p>
        </p:txBody>
      </p:sp>
      <p:pic>
        <p:nvPicPr>
          <p:cNvPr id="5" name="Picture 3">
            <a:extLst>
              <a:ext uri="{FF2B5EF4-FFF2-40B4-BE49-F238E27FC236}">
                <a16:creationId xmlns:a16="http://schemas.microsoft.com/office/drawing/2014/main" id="{35D86943-B82E-4998-8EAF-CCAF4120A4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1640" y="1001449"/>
            <a:ext cx="5966668" cy="3145044"/>
          </a:xfrm>
          <a:prstGeom prst="rect">
            <a:avLst/>
          </a:prstGeom>
        </p:spPr>
      </p:pic>
    </p:spTree>
    <p:extLst>
      <p:ext uri="{BB962C8B-B14F-4D97-AF65-F5344CB8AC3E}">
        <p14:creationId xmlns:p14="http://schemas.microsoft.com/office/powerpoint/2010/main" val="2203067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473-84DF-4119-9392-8EFE43DCE143}"/>
              </a:ext>
            </a:extLst>
          </p:cNvPr>
          <p:cNvSpPr>
            <a:spLocks noGrp="1"/>
          </p:cNvSpPr>
          <p:nvPr>
            <p:ph type="title"/>
          </p:nvPr>
        </p:nvSpPr>
        <p:spPr/>
        <p:txBody>
          <a:bodyPr/>
          <a:lstStyle/>
          <a:p>
            <a:r>
              <a:rPr lang="en-AU" dirty="0"/>
              <a:t>Preventing vision loss</a:t>
            </a:r>
          </a:p>
        </p:txBody>
      </p:sp>
      <p:sp>
        <p:nvSpPr>
          <p:cNvPr id="3" name="Content Placeholder 2">
            <a:extLst>
              <a:ext uri="{FF2B5EF4-FFF2-40B4-BE49-F238E27FC236}">
                <a16:creationId xmlns:a16="http://schemas.microsoft.com/office/drawing/2014/main" id="{283F9D27-CD6F-4D9B-8434-E961F739E31B}"/>
              </a:ext>
            </a:extLst>
          </p:cNvPr>
          <p:cNvSpPr>
            <a:spLocks noGrp="1"/>
          </p:cNvSpPr>
          <p:nvPr>
            <p:ph idx="1"/>
          </p:nvPr>
        </p:nvSpPr>
        <p:spPr/>
        <p:txBody>
          <a:bodyPr>
            <a:normAutofit/>
          </a:bodyPr>
          <a:lstStyle/>
          <a:p>
            <a:pPr marL="0" indent="0">
              <a:buNone/>
            </a:pPr>
            <a:r>
              <a:rPr lang="en-AU" sz="1400" b="1" dirty="0"/>
              <a:t>What pharmacists can do:</a:t>
            </a:r>
          </a:p>
          <a:p>
            <a:r>
              <a:rPr lang="en-US" altLang="en-US" sz="1400" dirty="0"/>
              <a:t>Encourage your clients to – </a:t>
            </a:r>
            <a:r>
              <a:rPr lang="en-US" altLang="en-US" sz="1400" b="1" i="1" dirty="0"/>
              <a:t>Get your eyes tested</a:t>
            </a:r>
            <a:r>
              <a:rPr lang="en-US" altLang="en-US" sz="1400" dirty="0"/>
              <a:t>, especially if: </a:t>
            </a:r>
          </a:p>
          <a:p>
            <a:pPr lvl="1"/>
            <a:r>
              <a:rPr lang="en-US" altLang="en-US" sz="1400" dirty="0"/>
              <a:t>there is a family history of eye disease</a:t>
            </a:r>
          </a:p>
          <a:p>
            <a:pPr lvl="1"/>
            <a:r>
              <a:rPr lang="en-US" altLang="en-US" sz="1400" dirty="0"/>
              <a:t>the client is over 40</a:t>
            </a:r>
          </a:p>
          <a:p>
            <a:pPr lvl="1"/>
            <a:r>
              <a:rPr lang="en-US" altLang="en-US" sz="1400" dirty="0"/>
              <a:t>the client has diabetes</a:t>
            </a:r>
          </a:p>
          <a:p>
            <a:pPr lvl="1"/>
            <a:r>
              <a:rPr lang="en-US" altLang="en-US" sz="1400" dirty="0"/>
              <a:t>the client has noticed a change in their vision</a:t>
            </a:r>
          </a:p>
          <a:p>
            <a:pPr lvl="1"/>
            <a:r>
              <a:rPr lang="en-US" altLang="en-US" sz="1400" dirty="0"/>
              <a:t>the client is of Aboriginal or Torres Strait Islander descent</a:t>
            </a:r>
          </a:p>
          <a:p>
            <a:r>
              <a:rPr lang="en-US" altLang="en-US" sz="1400" dirty="0" err="1"/>
              <a:t>Recognise</a:t>
            </a:r>
            <a:r>
              <a:rPr lang="en-US" altLang="en-US" sz="1400" dirty="0"/>
              <a:t> symptoms of common eye problems</a:t>
            </a:r>
          </a:p>
          <a:p>
            <a:r>
              <a:rPr lang="en-US" altLang="en-US" sz="1400" dirty="0"/>
              <a:t>Know where and when to refer to an optometrist</a:t>
            </a:r>
          </a:p>
          <a:p>
            <a:endParaRPr lang="en-US" altLang="en-US" sz="1400" dirty="0"/>
          </a:p>
          <a:p>
            <a:pPr marL="0" indent="0">
              <a:buNone/>
            </a:pPr>
            <a:r>
              <a:rPr lang="en-US" altLang="en-US" sz="1400" b="1" dirty="0"/>
              <a:t>History is the key </a:t>
            </a:r>
          </a:p>
          <a:p>
            <a:endParaRPr lang="en-AU" sz="1400" dirty="0"/>
          </a:p>
        </p:txBody>
      </p:sp>
    </p:spTree>
    <p:extLst>
      <p:ext uri="{BB962C8B-B14F-4D97-AF65-F5344CB8AC3E}">
        <p14:creationId xmlns:p14="http://schemas.microsoft.com/office/powerpoint/2010/main" val="988462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D473-84DF-4119-9392-8EFE43DCE143}"/>
              </a:ext>
            </a:extLst>
          </p:cNvPr>
          <p:cNvSpPr>
            <a:spLocks noGrp="1"/>
          </p:cNvSpPr>
          <p:nvPr>
            <p:ph type="title"/>
          </p:nvPr>
        </p:nvSpPr>
        <p:spPr/>
        <p:txBody>
          <a:bodyPr/>
          <a:lstStyle/>
          <a:p>
            <a:r>
              <a:rPr lang="en-AU" dirty="0"/>
              <a:t>Preventing vision loss</a:t>
            </a:r>
          </a:p>
        </p:txBody>
      </p:sp>
      <p:sp>
        <p:nvSpPr>
          <p:cNvPr id="3" name="Content Placeholder 2">
            <a:extLst>
              <a:ext uri="{FF2B5EF4-FFF2-40B4-BE49-F238E27FC236}">
                <a16:creationId xmlns:a16="http://schemas.microsoft.com/office/drawing/2014/main" id="{283F9D27-CD6F-4D9B-8434-E961F739E31B}"/>
              </a:ext>
            </a:extLst>
          </p:cNvPr>
          <p:cNvSpPr>
            <a:spLocks noGrp="1"/>
          </p:cNvSpPr>
          <p:nvPr>
            <p:ph idx="1"/>
          </p:nvPr>
        </p:nvSpPr>
        <p:spPr/>
        <p:txBody>
          <a:bodyPr>
            <a:normAutofit/>
          </a:bodyPr>
          <a:lstStyle/>
          <a:p>
            <a:pPr marL="0" indent="0">
              <a:buNone/>
            </a:pPr>
            <a:r>
              <a:rPr lang="en-AU" sz="1400" b="1" dirty="0"/>
              <a:t>What pharmacists can do:</a:t>
            </a:r>
          </a:p>
          <a:p>
            <a:r>
              <a:rPr lang="en-AU" altLang="en-US" sz="1400" i="1" dirty="0"/>
              <a:t>Talk to your clients </a:t>
            </a:r>
            <a:r>
              <a:rPr lang="en-AU" altLang="en-US" sz="1400" dirty="0"/>
              <a:t>about their vision; vision loss maybe an underlying cause for another condition</a:t>
            </a:r>
          </a:p>
          <a:p>
            <a:r>
              <a:rPr lang="en-AU" altLang="en-US" sz="1400" dirty="0"/>
              <a:t>If you are concerned about a client’s vision </a:t>
            </a:r>
            <a:r>
              <a:rPr lang="en-AU" altLang="en-US" sz="1400" b="1" dirty="0"/>
              <a:t>discuss</a:t>
            </a:r>
            <a:r>
              <a:rPr lang="en-AU" altLang="en-US" sz="1400" dirty="0"/>
              <a:t> your concerns with an </a:t>
            </a:r>
            <a:r>
              <a:rPr lang="en-AU" altLang="en-US" sz="1400" b="1" dirty="0"/>
              <a:t>optometrist</a:t>
            </a:r>
            <a:r>
              <a:rPr lang="en-AU" altLang="en-US" sz="1400" dirty="0"/>
              <a:t> or treating GP </a:t>
            </a:r>
          </a:p>
          <a:p>
            <a:r>
              <a:rPr lang="en-AU" altLang="en-US" sz="1400" dirty="0"/>
              <a:t>Medicare covers some of the costs associated with visiting an optometrist</a:t>
            </a:r>
          </a:p>
          <a:p>
            <a:endParaRPr lang="en-AU" sz="1400" dirty="0"/>
          </a:p>
        </p:txBody>
      </p:sp>
    </p:spTree>
    <p:extLst>
      <p:ext uri="{BB962C8B-B14F-4D97-AF65-F5344CB8AC3E}">
        <p14:creationId xmlns:p14="http://schemas.microsoft.com/office/powerpoint/2010/main" val="2314197160"/>
      </p:ext>
    </p:extLst>
  </p:cSld>
  <p:clrMapOvr>
    <a:masterClrMapping/>
  </p:clrMapOvr>
</p:sld>
</file>

<file path=ppt/theme/theme1.xml><?xml version="1.0" encoding="utf-8"?>
<a:theme xmlns:a="http://schemas.openxmlformats.org/drawingml/2006/main" name="Optometry Australia PowerPoint Template - 2018 Widescreen">
  <a:themeElements>
    <a:clrScheme name="GVFL Consumer-Facing">
      <a:dk1>
        <a:srgbClr val="414142"/>
      </a:dk1>
      <a:lt1>
        <a:sysClr val="window" lastClr="FFFFFF"/>
      </a:lt1>
      <a:dk2>
        <a:srgbClr val="58595B"/>
      </a:dk2>
      <a:lt2>
        <a:srgbClr val="D0D2D3"/>
      </a:lt2>
      <a:accent1>
        <a:srgbClr val="FFE133"/>
      </a:accent1>
      <a:accent2>
        <a:srgbClr val="167BB3"/>
      </a:accent2>
      <a:accent3>
        <a:srgbClr val="C84650"/>
      </a:accent3>
      <a:accent4>
        <a:srgbClr val="CD644B"/>
      </a:accent4>
      <a:accent5>
        <a:srgbClr val="73B973"/>
      </a:accent5>
      <a:accent6>
        <a:srgbClr val="008C7D"/>
      </a:accent6>
      <a:hlink>
        <a:srgbClr val="285FAA"/>
      </a:hlink>
      <a:folHlink>
        <a:srgbClr val="0028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VFL consumer-facing PPT - Jan 2021" id="{73F43CA8-B85C-4FFD-854C-E03CF502BFA5}" vid="{2CC4DC1C-9AC1-4D37-830B-BC1A28E84E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D7B855CD-3A87-4E4C-A6A1-0B2FBB3DB4B0}">
  <ds:schemaRefs>
    <ds:schemaRef ds:uri="http://schemas.microsoft.com/sharepoint/v3/contenttype/forms"/>
  </ds:schemaRefs>
</ds:datastoreItem>
</file>

<file path=customXml/itemProps2.xml><?xml version="1.0" encoding="utf-8"?>
<ds:datastoreItem xmlns:ds="http://schemas.openxmlformats.org/officeDocument/2006/customXml" ds:itemID="{0A920237-B42A-4F9F-A240-1111403FCF68}">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BF71FD30-0804-4273-9019-20078E4D6D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189</TotalTime>
  <Words>3046</Words>
  <Application>Microsoft Office PowerPoint</Application>
  <PresentationFormat>On-screen Show (16:9)</PresentationFormat>
  <Paragraphs>544</Paragraphs>
  <Slides>59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Arial</vt:lpstr>
      <vt:lpstr>Calibri</vt:lpstr>
      <vt:lpstr>Fira Sans Light</vt:lpstr>
      <vt:lpstr>Rockwell</vt:lpstr>
      <vt:lpstr>Trebuchet MS</vt:lpstr>
      <vt:lpstr>Verdana</vt:lpstr>
      <vt:lpstr>Wingdings</vt:lpstr>
      <vt:lpstr>Optometry Australia PowerPoint Template - 2018 Widescreen</vt:lpstr>
      <vt:lpstr>Common eye conditions</vt:lpstr>
      <vt:lpstr>Overview</vt:lpstr>
      <vt:lpstr>Optometrist</vt:lpstr>
      <vt:lpstr>How optometry prescribing works</vt:lpstr>
      <vt:lpstr>What can optometrists prescribe in Australia?</vt:lpstr>
      <vt:lpstr>Eye health in Australia</vt:lpstr>
      <vt:lpstr>Vision loss in Australia</vt:lpstr>
      <vt:lpstr>Preventing vision loss</vt:lpstr>
      <vt:lpstr>Preventing vision loss</vt:lpstr>
      <vt:lpstr>Preventing vision loss</vt:lpstr>
      <vt:lpstr>External anatomy of the eye</vt:lpstr>
      <vt:lpstr>Internal anatomy of the eye</vt:lpstr>
      <vt:lpstr>Anatomy  of the retina</vt:lpstr>
      <vt:lpstr>Common red eye conditions pharmacists will see</vt:lpstr>
      <vt:lpstr>Case study 1</vt:lpstr>
      <vt:lpstr>Case study 1</vt:lpstr>
      <vt:lpstr>Case study 1</vt:lpstr>
      <vt:lpstr>Case study 1</vt:lpstr>
      <vt:lpstr>Case study 1</vt:lpstr>
      <vt:lpstr>Case study 1</vt:lpstr>
      <vt:lpstr>Case study 1</vt:lpstr>
      <vt:lpstr>Common red eye conditions pharmacists will see</vt:lpstr>
      <vt:lpstr>Case study 1</vt:lpstr>
      <vt:lpstr>Case study 1</vt:lpstr>
      <vt:lpstr>Case study 1</vt:lpstr>
      <vt:lpstr>Case study 1</vt:lpstr>
      <vt:lpstr>Case study 1</vt:lpstr>
      <vt:lpstr>Case study 1</vt:lpstr>
      <vt:lpstr>Case study 1</vt:lpstr>
      <vt:lpstr>Common red eye conditions pharmacists will see</vt:lpstr>
      <vt:lpstr>Case study 1</vt:lpstr>
      <vt:lpstr>Case study 1</vt:lpstr>
      <vt:lpstr>Case study 1</vt:lpstr>
      <vt:lpstr>Case study 1</vt:lpstr>
      <vt:lpstr>Case study 1</vt:lpstr>
      <vt:lpstr>Case study 1</vt:lpstr>
      <vt:lpstr>The red eye – refer or treat?</vt:lpstr>
      <vt:lpstr>Common ocular disease conditions pharmacists will see</vt:lpstr>
      <vt:lpstr>Case study 2</vt:lpstr>
      <vt:lpstr>What is diabetic retinopathy?</vt:lpstr>
      <vt:lpstr>Prevalence and risk factors of diabetic retinopathy</vt:lpstr>
      <vt:lpstr>Diabetic retinopathy – functional implications</vt:lpstr>
      <vt:lpstr>Treatment and prevention of diabetic retinopathy</vt:lpstr>
      <vt:lpstr>Case study 2</vt:lpstr>
      <vt:lpstr>Common ocular disease conditions pharmacists will see</vt:lpstr>
      <vt:lpstr>Glaucoma</vt:lpstr>
      <vt:lpstr>Risk factors for glaucoma</vt:lpstr>
      <vt:lpstr>Glaucoma – functional implications</vt:lpstr>
      <vt:lpstr>Treatment of glaucoma</vt:lpstr>
      <vt:lpstr>Prevention of glaucoma</vt:lpstr>
      <vt:lpstr>Ready-made spectacles</vt:lpstr>
      <vt:lpstr>Ready-made spectacles</vt:lpstr>
      <vt:lpstr>Am I dealing with an eye emergency?</vt:lpstr>
      <vt:lpstr>Red flags:</vt:lpstr>
      <vt:lpstr>How urgent is a referral?</vt:lpstr>
      <vt:lpstr>Emergency advice for chemical burns/splashes</vt:lpstr>
      <vt:lpstr>Chloramphenicol: to OTC or not OTC?</vt:lpstr>
      <vt:lpstr>Chloramphenicol: When a differential diagnosis matters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Lachlan Hessing</dc:creator>
  <cp:lastModifiedBy>Lachlan Hessing</cp:lastModifiedBy>
  <cp:revision>22</cp:revision>
  <cp:lastPrinted>2015-07-21T02:20:38Z</cp:lastPrinted>
  <dcterms:created xsi:type="dcterms:W3CDTF">2021-01-07T22:44:32Z</dcterms:created>
  <dcterms:modified xsi:type="dcterms:W3CDTF">2021-01-12T01:00:47Z</dcterms:modified>
</cp:coreProperties>
</file>