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72" r:id="rId5"/>
    <p:sldId id="273" r:id="rId6"/>
    <p:sldId id="258" r:id="rId7"/>
    <p:sldId id="259" r:id="rId8"/>
    <p:sldId id="274" r:id="rId9"/>
    <p:sldId id="260" r:id="rId10"/>
    <p:sldId id="261" r:id="rId11"/>
    <p:sldId id="275" r:id="rId12"/>
    <p:sldId id="276" r:id="rId13"/>
    <p:sldId id="263" r:id="rId14"/>
    <p:sldId id="277" r:id="rId15"/>
    <p:sldId id="278" r:id="rId16"/>
    <p:sldId id="269" r:id="rId17"/>
    <p:sldId id="270" r:id="rId18"/>
    <p:sldId id="279" r:id="rId19"/>
    <p:sldId id="280" r:id="rId20"/>
    <p:sldId id="281" r:id="rId21"/>
    <p:sldId id="284" r:id="rId22"/>
    <p:sldId id="264" r:id="rId23"/>
    <p:sldId id="283" r:id="rId24"/>
    <p:sldId id="285" r:id="rId25"/>
    <p:sldId id="286" r:id="rId26"/>
    <p:sldId id="287" r:id="rId27"/>
    <p:sldId id="288" r:id="rId28"/>
    <p:sldId id="289" r:id="rId29"/>
    <p:sldId id="282" r:id="rId30"/>
    <p:sldId id="290" r:id="rId31"/>
    <p:sldId id="271" r:id="rId32"/>
  </p:sldIdLst>
  <p:sldSz cx="9144000" cy="5143500" type="screen16x9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4364AF-13B3-4CFB-9CC5-C99F69794B96}">
          <p14:sldIdLst>
            <p14:sldId id="272"/>
            <p14:sldId id="273"/>
            <p14:sldId id="258"/>
            <p14:sldId id="259"/>
            <p14:sldId id="274"/>
            <p14:sldId id="260"/>
            <p14:sldId id="261"/>
            <p14:sldId id="275"/>
            <p14:sldId id="276"/>
            <p14:sldId id="263"/>
            <p14:sldId id="277"/>
            <p14:sldId id="278"/>
            <p14:sldId id="269"/>
            <p14:sldId id="270"/>
            <p14:sldId id="279"/>
            <p14:sldId id="280"/>
            <p14:sldId id="281"/>
            <p14:sldId id="284"/>
            <p14:sldId id="264"/>
            <p14:sldId id="283"/>
            <p14:sldId id="285"/>
            <p14:sldId id="286"/>
            <p14:sldId id="287"/>
            <p14:sldId id="288"/>
            <p14:sldId id="289"/>
            <p14:sldId id="282"/>
            <p14:sldId id="29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31">
          <p15:clr>
            <a:srgbClr val="A4A3A4"/>
          </p15:clr>
        </p15:guide>
        <p15:guide id="4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BB3"/>
    <a:srgbClr val="3C414B"/>
    <a:srgbClr val="CD6496"/>
    <a:srgbClr val="C84650"/>
    <a:srgbClr val="CD644B"/>
    <a:srgbClr val="008C7D"/>
    <a:srgbClr val="73B973"/>
    <a:srgbClr val="46468C"/>
    <a:srgbClr val="3CB4F0"/>
    <a:srgbClr val="28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71" autoAdjust="0"/>
  </p:normalViewPr>
  <p:slideViewPr>
    <p:cSldViewPr>
      <p:cViewPr varScale="1">
        <p:scale>
          <a:sx n="136" d="100"/>
          <a:sy n="136" d="100"/>
        </p:scale>
        <p:origin x="792" y="120"/>
      </p:cViewPr>
      <p:guideLst>
        <p:guide orient="horz" pos="2160"/>
        <p:guide pos="2880"/>
        <p:guide orient="horz" pos="531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356C4-9B4B-4DF0-87D5-6DC955E59D8C}" type="datetimeFigureOut">
              <a:rPr lang="en-AU" smtClean="0">
                <a:latin typeface="Arial" panose="020B0604020202020204" pitchFamily="34" charset="0"/>
              </a:rPr>
              <a:t>12/01/2021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36E0-63D3-42CE-9ECF-FCC133243C6C}" type="slidenum">
              <a:rPr lang="en-AU" smtClean="0">
                <a:latin typeface="Arial" panose="020B0604020202020204" pitchFamily="34" charset="0"/>
              </a:rPr>
              <a:t>‹#›</a:t>
            </a:fld>
            <a:endParaRPr lang="en-A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3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A6AA3BE-6791-4D0E-8C95-6EB6A90104B9}" type="datetimeFigureOut">
              <a:rPr lang="en-AU" smtClean="0"/>
              <a:pPr/>
              <a:t>12/01/2021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6DCCF6-D9C2-48FD-8F21-0DCA7B2A466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16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FP image">
            <a:extLst>
              <a:ext uri="{FF2B5EF4-FFF2-40B4-BE49-F238E27FC236}">
                <a16:creationId xmlns:a16="http://schemas.microsoft.com/office/drawing/2014/main" id="{6F4D10FE-AF6A-4538-A2CA-E17FCD1D49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0698"/>
            <a:ext cx="9144000" cy="67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CA885A-5620-4B06-B11D-13F977A33336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87BEDD-503B-4047-B7BF-9AC829EF9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9DD0857-758D-40F4-846E-27F0EEF37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412DAA-EC08-4872-9643-E249BF39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233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C3AA8F-AA9C-4003-9920-84D09C93DF46}"/>
              </a:ext>
            </a:extLst>
          </p:cNvPr>
          <p:cNvSpPr/>
          <p:nvPr userDrawn="1"/>
        </p:nvSpPr>
        <p:spPr>
          <a:xfrm>
            <a:off x="-24557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82164-8F58-426D-B0E0-DCDA4FB4B8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3A12D-5F14-4FC4-A428-5FAEBF1D8A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7AFA0-91AB-4260-AA00-DF37BEF7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5AB0CB-E3F8-4FDC-9EDF-5E5A80972E21}"/>
              </a:ext>
            </a:extLst>
          </p:cNvPr>
          <p:cNvSpPr/>
          <p:nvPr userDrawn="1"/>
        </p:nvSpPr>
        <p:spPr>
          <a:xfrm>
            <a:off x="-36512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570080-42E1-46B8-A8B3-DEC9486A8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15BF9D2-9295-44E2-BE1C-A446E383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8F342E-82EA-4D71-A436-616A7332A7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478F8E-E240-43FB-8867-7DBAB0BDBB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8150B-7145-4B0C-8559-C5D63012D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8C2389-841A-419C-A905-7E89124EA146}"/>
              </a:ext>
            </a:extLst>
          </p:cNvPr>
          <p:cNvSpPr/>
          <p:nvPr userDrawn="1"/>
        </p:nvSpPr>
        <p:spPr>
          <a:xfrm>
            <a:off x="-43010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168ADB-4889-45D7-9955-E972BF78C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A7E3CC0-5353-405D-BF07-F3A4830A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0FD9FB-F7EE-4436-9F2F-3EF9E29830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210C4D-F17B-48CC-B08B-6FAC3FE20E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244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3DB0D7-43D7-4E37-A212-6C9100BA2DB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016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332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9FA80-6E95-461C-A6A9-ED445A557E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30E60-6CB6-4204-BD2F-C6ECDEB1DA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4" r:id="rId2"/>
    <p:sldLayoutId id="2147483735" r:id="rId3"/>
    <p:sldLayoutId id="2147483736" r:id="rId4"/>
    <p:sldLayoutId id="2147483714" r:id="rId5"/>
    <p:sldLayoutId id="2147483739" r:id="rId6"/>
    <p:sldLayoutId id="214748371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50000"/>
            </a:schemeClr>
          </a:solidFill>
          <a:effectLst/>
          <a:latin typeface="Rockwell" panose="02060603020205020403" pitchFamily="18" charset="0"/>
          <a:ea typeface="Fira Sans SemiBold" panose="020B0603050000020004" pitchFamily="34" charset="0"/>
          <a:cs typeface="Open Sans" panose="020B0606030504020204" pitchFamily="3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n"/>
        <a:defRPr sz="18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n"/>
        <a:defRPr sz="16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3pPr>
      <a:lvl4pPr marL="1073150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4pPr>
      <a:lvl5pPr marL="1343025" indent="-269875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tometry.org.au/find-an-optometrist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B1D7F7-34FD-4BE9-B193-35E6B5542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4083918"/>
            <a:ext cx="6480720" cy="576064"/>
          </a:xfrm>
        </p:spPr>
        <p:txBody>
          <a:bodyPr/>
          <a:lstStyle/>
          <a:p>
            <a:r>
              <a:rPr lang="en-AU" dirty="0"/>
              <a:t>Falls prevention</a:t>
            </a:r>
          </a:p>
        </p:txBody>
      </p:sp>
    </p:spTree>
    <p:extLst>
      <p:ext uri="{BB962C8B-B14F-4D97-AF65-F5344CB8AC3E}">
        <p14:creationId xmlns:p14="http://schemas.microsoft.com/office/powerpoint/2010/main" val="124270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AFAE-DDE3-40B4-AD9A-297EEB6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Normal focus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ABE4992-F237-4517-B4CC-7CDB474F79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14" y="958850"/>
            <a:ext cx="409497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40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AFAE-DDE3-40B4-AD9A-297EEB6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sightedness (myopia)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99EAF3-FD48-461D-90A7-D0E11BC5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563638"/>
            <a:ext cx="3960439" cy="249778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Short sighted focus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2FE4E01-2809-4B50-95D6-1CF934C9FE5F}"/>
              </a:ext>
            </a:extLst>
          </p:cNvPr>
          <p:cNvSpPr txBox="1">
            <a:spLocks/>
          </p:cNvSpPr>
          <p:nvPr/>
        </p:nvSpPr>
        <p:spPr>
          <a:xfrm>
            <a:off x="4716016" y="1563638"/>
            <a:ext cx="3960439" cy="2497784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  <a:lvl2pPr marL="536575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16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3pPr>
            <a:lvl4pPr marL="1073150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4pPr>
            <a:lvl5pPr marL="1343025" indent="-269875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>
                <a:solidFill>
                  <a:schemeClr val="tx2"/>
                </a:solidFill>
              </a:rPr>
              <a:t>Short sighted correction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31A2DB-9A69-4F40-A7E6-A2B645D89849}"/>
              </a:ext>
            </a:extLst>
          </p:cNvPr>
          <p:cNvSpPr txBox="1">
            <a:spLocks/>
          </p:cNvSpPr>
          <p:nvPr/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167BB3"/>
              </a:buClr>
              <a:buFont typeface="Wingdings" pitchFamily="2" charset="2"/>
              <a:buChar char="n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1pPr>
            <a:lvl2pPr marL="536575" indent="-268288" algn="l" defTabSz="914400" rtl="0" eaLnBrk="1" latinLnBrk="0" hangingPunct="1">
              <a:spcBef>
                <a:spcPct val="20000"/>
              </a:spcBef>
              <a:buClr>
                <a:srgbClr val="FFE133"/>
              </a:buClr>
              <a:buFont typeface="Wingdings" pitchFamily="2" charset="2"/>
              <a:buChar char="n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3pPr>
            <a:lvl4pPr marL="1073150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4pPr>
            <a:lvl5pPr marL="1343025" indent="-269875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AU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Distance vision is blurry – near vision usually okay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DF1DCC2-E4C8-48B2-B274-C2F92E3B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9702"/>
            <a:ext cx="23558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ADA6700-A1DF-420F-962A-535F32486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96840"/>
            <a:ext cx="24130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36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AFAE-DDE3-40B4-AD9A-297EEB6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sightedness (myopia)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99EAF3-FD48-461D-90A7-D0E11BC5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563638"/>
            <a:ext cx="3960439" cy="249778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Long sighted focus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2FE4E01-2809-4B50-95D6-1CF934C9FE5F}"/>
              </a:ext>
            </a:extLst>
          </p:cNvPr>
          <p:cNvSpPr txBox="1">
            <a:spLocks/>
          </p:cNvSpPr>
          <p:nvPr/>
        </p:nvSpPr>
        <p:spPr>
          <a:xfrm>
            <a:off x="4716016" y="1563638"/>
            <a:ext cx="3960439" cy="2497784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  <a:lvl2pPr marL="536575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16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3pPr>
            <a:lvl4pPr marL="1073150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4pPr>
            <a:lvl5pPr marL="1343025" indent="-269875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>
                <a:solidFill>
                  <a:schemeClr val="tx2"/>
                </a:solidFill>
              </a:rPr>
              <a:t>Long sighted correction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31A2DB-9A69-4F40-A7E6-A2B645D89849}"/>
              </a:ext>
            </a:extLst>
          </p:cNvPr>
          <p:cNvSpPr txBox="1">
            <a:spLocks/>
          </p:cNvSpPr>
          <p:nvPr/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167BB3"/>
              </a:buClr>
              <a:buFont typeface="Wingdings" pitchFamily="2" charset="2"/>
              <a:buChar char="n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1pPr>
            <a:lvl2pPr marL="536575" indent="-268288" algn="l" defTabSz="914400" rtl="0" eaLnBrk="1" latinLnBrk="0" hangingPunct="1">
              <a:spcBef>
                <a:spcPct val="20000"/>
              </a:spcBef>
              <a:buClr>
                <a:srgbClr val="FFE133"/>
              </a:buClr>
              <a:buFont typeface="Wingdings" pitchFamily="2" charset="2"/>
              <a:buChar char="n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3pPr>
            <a:lvl4pPr marL="1073150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4pPr>
            <a:lvl5pPr marL="1343025" indent="-269875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AU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Difficulty seeing clearly and comfortably up close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2A05459-588F-4B35-8D59-6C0D1E4E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50" y="2067694"/>
            <a:ext cx="230505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1A77CE8-CA6E-49D0-B2C0-D051A5957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7694"/>
            <a:ext cx="225425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28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0555-A7CC-4642-85AC-A3BA3A1F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2800" dirty="0"/>
              <a:t>Astigmatism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752A-62D5-4507-9AF9-0F1183D7F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eye is shaped more like an Aussie Rules football than a basketball</a:t>
            </a:r>
          </a:p>
          <a:p>
            <a:r>
              <a:rPr lang="en-AU" dirty="0"/>
              <a:t>Focusing error that causes blur in one direction</a:t>
            </a:r>
          </a:p>
        </p:txBody>
      </p:sp>
    </p:spTree>
    <p:extLst>
      <p:ext uri="{BB962C8B-B14F-4D97-AF65-F5344CB8AC3E}">
        <p14:creationId xmlns:p14="http://schemas.microsoft.com/office/powerpoint/2010/main" val="1368910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0D06-51DD-4918-8763-B1A3BD9A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/>
              <a:t>Presbyopia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B3B58-D8F7-4131-A295-831E17F2A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Begins from age 40+</a:t>
            </a:r>
          </a:p>
          <a:p>
            <a:r>
              <a:rPr lang="en-AU" dirty="0"/>
              <a:t>Small print is clearer if held further away</a:t>
            </a:r>
          </a:p>
          <a:p>
            <a:r>
              <a:rPr lang="en-AU" dirty="0"/>
              <a:t>The lens inside the eye is less flexible</a:t>
            </a:r>
          </a:p>
          <a:p>
            <a:r>
              <a:rPr lang="en-AU" dirty="0"/>
              <a:t>Reading glasses restore close vision</a:t>
            </a:r>
          </a:p>
        </p:txBody>
      </p:sp>
    </p:spTree>
    <p:extLst>
      <p:ext uri="{BB962C8B-B14F-4D97-AF65-F5344CB8AC3E}">
        <p14:creationId xmlns:p14="http://schemas.microsoft.com/office/powerpoint/2010/main" val="52318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E9A4-8CBC-4A0F-873E-558E94F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Different aspects of vision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6890E-FA2D-4082-B289-0942CEB1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2"/>
              </a:buClr>
              <a:buFont typeface="+mj-lt"/>
              <a:buAutoNum type="arabicPeriod" startAt="2"/>
            </a:pPr>
            <a:r>
              <a:rPr lang="en-AU" dirty="0"/>
              <a:t>Contrast sensitivity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How clearly can shades, patterns or edges be differentiated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Steps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Changing floor conditions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Edges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Affected by lighting</a:t>
            </a:r>
          </a:p>
        </p:txBody>
      </p:sp>
      <p:pic>
        <p:nvPicPr>
          <p:cNvPr id="8" name="Picture 10" descr="FP image">
            <a:extLst>
              <a:ext uri="{FF2B5EF4-FFF2-40B4-BE49-F238E27FC236}">
                <a16:creationId xmlns:a16="http://schemas.microsoft.com/office/drawing/2014/main" id="{BE70E64A-60DE-497A-BCB0-2920AD90784E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26132"/>
            <a:ext cx="3959225" cy="296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01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36DB-1881-43CA-AB2B-6D166F29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causes a decrease in contrast sensitivity?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88B9-33BA-4E25-A618-1F737E75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Age</a:t>
            </a:r>
          </a:p>
          <a:p>
            <a:r>
              <a:rPr lang="en-AU" dirty="0"/>
              <a:t>Cataract</a:t>
            </a:r>
          </a:p>
          <a:p>
            <a:r>
              <a:rPr lang="en-AU" dirty="0"/>
              <a:t>Macular degeneration</a:t>
            </a:r>
          </a:p>
          <a:p>
            <a:r>
              <a:rPr lang="en-AU" dirty="0"/>
              <a:t>Diabetic retinopathy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7697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3CFB-1A8A-44FF-B20B-74C088C0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Cataract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E4468-987E-4BA3-A3CE-B63125F97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Cloudiness in lens of eye</a:t>
            </a:r>
          </a:p>
          <a:p>
            <a:r>
              <a:rPr lang="en-AU" dirty="0"/>
              <a:t>Blurred vision</a:t>
            </a:r>
          </a:p>
          <a:p>
            <a:r>
              <a:rPr lang="en-AU" dirty="0"/>
              <a:t>Usually gradual loss of vision</a:t>
            </a:r>
          </a:p>
          <a:p>
            <a:r>
              <a:rPr lang="en-AU" dirty="0"/>
              <a:t>Common after 60</a:t>
            </a:r>
          </a:p>
          <a:p>
            <a:r>
              <a:rPr lang="en-AU" dirty="0"/>
              <a:t>May require surgery</a:t>
            </a:r>
          </a:p>
          <a:p>
            <a:endParaRPr lang="en-AU" dirty="0"/>
          </a:p>
        </p:txBody>
      </p:sp>
      <p:pic>
        <p:nvPicPr>
          <p:cNvPr id="5" name="Content Placeholder 4" descr="cataract">
            <a:extLst>
              <a:ext uri="{FF2B5EF4-FFF2-40B4-BE49-F238E27FC236}">
                <a16:creationId xmlns:a16="http://schemas.microsoft.com/office/drawing/2014/main" id="{21721A02-F749-4D72-B467-976AB5F93042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64532"/>
            <a:ext cx="3600400" cy="255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85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36DB-1881-43CA-AB2B-6D166F29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Age-related macular degeneration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88B9-33BA-4E25-A618-1F737E75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Deterioration of central retina</a:t>
            </a:r>
          </a:p>
          <a:p>
            <a:r>
              <a:rPr lang="en-AU" dirty="0"/>
              <a:t>Affects close vision</a:t>
            </a:r>
          </a:p>
          <a:p>
            <a:r>
              <a:rPr lang="en-AU" dirty="0"/>
              <a:t>Distorted vision, patches missing</a:t>
            </a:r>
          </a:p>
          <a:p>
            <a:r>
              <a:rPr lang="en-AU" dirty="0"/>
              <a:t>Some treatment is available</a:t>
            </a:r>
          </a:p>
        </p:txBody>
      </p:sp>
    </p:spTree>
    <p:extLst>
      <p:ext uri="{BB962C8B-B14F-4D97-AF65-F5344CB8AC3E}">
        <p14:creationId xmlns:p14="http://schemas.microsoft.com/office/powerpoint/2010/main" val="25733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271B-2432-4F60-9D3E-979B96E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Normal retina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A1A91-8F4C-4DCA-80D9-C8838AA0B534}"/>
              </a:ext>
            </a:extLst>
          </p:cNvPr>
          <p:cNvSpPr/>
          <p:nvPr/>
        </p:nvSpPr>
        <p:spPr>
          <a:xfrm>
            <a:off x="0" y="1175572"/>
            <a:ext cx="9180512" cy="2668532"/>
          </a:xfrm>
          <a:prstGeom prst="rect">
            <a:avLst/>
          </a:prstGeom>
          <a:solidFill>
            <a:srgbClr val="0E0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7BE5B83A-CFA0-4EA4-8D60-F34CD4B07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1175572"/>
            <a:ext cx="3024336" cy="26685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3">
            <a:extLst>
              <a:ext uri="{FF2B5EF4-FFF2-40B4-BE49-F238E27FC236}">
                <a16:creationId xmlns:a16="http://schemas.microsoft.com/office/drawing/2014/main" id="{A12BD4F9-D201-4D83-83FF-5C08D2783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541" y="1358101"/>
            <a:ext cx="172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Retinal blood vessels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BDDE2F5B-204D-4001-AD4B-56B731B8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24" y="2270917"/>
            <a:ext cx="18002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Optic nerve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6F400081-F76E-402F-BBD3-C7956B05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478" y="2742342"/>
            <a:ext cx="1727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Macula</a:t>
            </a:r>
          </a:p>
        </p:txBody>
      </p:sp>
      <p:sp>
        <p:nvSpPr>
          <p:cNvPr id="12" name="Line 28">
            <a:extLst>
              <a:ext uri="{FF2B5EF4-FFF2-40B4-BE49-F238E27FC236}">
                <a16:creationId xmlns:a16="http://schemas.microsoft.com/office/drawing/2014/main" id="{D12DE731-4CFA-48C0-AB33-51C677C96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305" y="2470972"/>
            <a:ext cx="14398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" name="Line 29">
            <a:extLst>
              <a:ext uri="{FF2B5EF4-FFF2-40B4-BE49-F238E27FC236}">
                <a16:creationId xmlns:a16="http://schemas.microsoft.com/office/drawing/2014/main" id="{86B81D5F-1152-4990-B281-099CCE6534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9" y="1563638"/>
            <a:ext cx="2592542" cy="11205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" name="Line 31">
            <a:extLst>
              <a:ext uri="{FF2B5EF4-FFF2-40B4-BE49-F238E27FC236}">
                <a16:creationId xmlns:a16="http://schemas.microsoft.com/office/drawing/2014/main" id="{48B200BC-7BCE-4C60-A558-37CD2EF079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4007" y="2571749"/>
            <a:ext cx="2375247" cy="33260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0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75B13-3382-475A-A916-BA6D7600F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1779080"/>
            <a:ext cx="7272808" cy="540060"/>
          </a:xfrm>
        </p:spPr>
        <p:txBody>
          <a:bodyPr/>
          <a:lstStyle/>
          <a:p>
            <a:r>
              <a:rPr lang="en-AU" dirty="0"/>
              <a:t>As you get older, so do your eyes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3BFF8-98D0-4742-9EA6-302EABF08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391147"/>
            <a:ext cx="6984776" cy="361206"/>
          </a:xfrm>
        </p:spPr>
        <p:txBody>
          <a:bodyPr>
            <a:normAutofit fontScale="85000" lnSpcReduction="2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This can affect your life in many ways</a:t>
            </a:r>
          </a:p>
        </p:txBody>
      </p:sp>
    </p:spTree>
    <p:extLst>
      <p:ext uri="{BB962C8B-B14F-4D97-AF65-F5344CB8AC3E}">
        <p14:creationId xmlns:p14="http://schemas.microsoft.com/office/powerpoint/2010/main" val="96406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271B-2432-4F60-9D3E-979B96E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Age-related macular degeneration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A1A91-8F4C-4DCA-80D9-C8838AA0B534}"/>
              </a:ext>
            </a:extLst>
          </p:cNvPr>
          <p:cNvSpPr/>
          <p:nvPr/>
        </p:nvSpPr>
        <p:spPr>
          <a:xfrm>
            <a:off x="0" y="1175572"/>
            <a:ext cx="9180512" cy="2668532"/>
          </a:xfrm>
          <a:prstGeom prst="rect">
            <a:avLst/>
          </a:prstGeom>
          <a:solidFill>
            <a:srgbClr val="0E0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3" descr="352DMAEexuda">
            <a:extLst>
              <a:ext uri="{FF2B5EF4-FFF2-40B4-BE49-F238E27FC236}">
                <a16:creationId xmlns:a16="http://schemas.microsoft.com/office/drawing/2014/main" id="{046F57AA-8900-4CB0-91A5-E23C890A2D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190625"/>
            <a:ext cx="35242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060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7A91-F3C1-48FD-9F17-2E57E48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Diabetic retinopathy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775B-3DC6-4AB7-9361-CAF31D41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Changes to retinal blood vessels </a:t>
            </a:r>
          </a:p>
          <a:p>
            <a:r>
              <a:rPr lang="en-AU" dirty="0"/>
              <a:t>More likely when</a:t>
            </a:r>
          </a:p>
          <a:p>
            <a:pPr lvl="1"/>
            <a:r>
              <a:rPr lang="en-AU" dirty="0"/>
              <a:t>Person has been diabetic for a long time</a:t>
            </a:r>
          </a:p>
          <a:p>
            <a:pPr lvl="1"/>
            <a:r>
              <a:rPr lang="en-AU" dirty="0"/>
              <a:t>Blood sugar is not controlled well</a:t>
            </a:r>
          </a:p>
          <a:p>
            <a:r>
              <a:rPr lang="en-AU" dirty="0"/>
              <a:t>Some treatment available</a:t>
            </a:r>
          </a:p>
          <a:p>
            <a:r>
              <a:rPr lang="en-AU" dirty="0"/>
              <a:t>Requires regular eye review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509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271B-2432-4F60-9D3E-979B96E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Diabetic retinopathy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A1A91-8F4C-4DCA-80D9-C8838AA0B534}"/>
              </a:ext>
            </a:extLst>
          </p:cNvPr>
          <p:cNvSpPr/>
          <p:nvPr/>
        </p:nvSpPr>
        <p:spPr>
          <a:xfrm>
            <a:off x="0" y="1175572"/>
            <a:ext cx="9180512" cy="2668532"/>
          </a:xfrm>
          <a:prstGeom prst="rect">
            <a:avLst/>
          </a:prstGeom>
          <a:solidFill>
            <a:srgbClr val="0E0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" descr="79preprolifdiabretino">
            <a:extLst>
              <a:ext uri="{FF2B5EF4-FFF2-40B4-BE49-F238E27FC236}">
                <a16:creationId xmlns:a16="http://schemas.microsoft.com/office/drawing/2014/main" id="{82C641E7-FB0E-4DF0-A3B7-1C2439365E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83036"/>
            <a:ext cx="3744416" cy="26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31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E9A4-8CBC-4A0F-873E-558E94F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Different aspects of vision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6890E-FA2D-4082-B289-0942CEB1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2"/>
              </a:buClr>
              <a:buFont typeface="+mj-lt"/>
              <a:buAutoNum type="arabicPeriod" startAt="3"/>
            </a:pPr>
            <a:r>
              <a:rPr lang="en-AU" dirty="0"/>
              <a:t>Visual field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How much side vision do you have?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Mobility</a:t>
            </a:r>
          </a:p>
          <a:p>
            <a:pPr lvl="2">
              <a:buClr>
                <a:schemeClr val="tx2"/>
              </a:buClr>
            </a:pPr>
            <a:r>
              <a:rPr lang="en-AU" dirty="0"/>
              <a:t>Steps</a:t>
            </a:r>
          </a:p>
          <a:p>
            <a:pPr lvl="2">
              <a:buClr>
                <a:schemeClr val="tx2"/>
              </a:buClr>
            </a:pPr>
            <a:r>
              <a:rPr lang="en-AU" dirty="0"/>
              <a:t>Objects on floor</a:t>
            </a:r>
          </a:p>
          <a:p>
            <a:pPr lvl="2">
              <a:buClr>
                <a:schemeClr val="tx2"/>
              </a:buClr>
            </a:pPr>
            <a:r>
              <a:rPr lang="en-AU" dirty="0"/>
              <a:t>Doorways</a:t>
            </a:r>
          </a:p>
        </p:txBody>
      </p:sp>
      <p:pic>
        <p:nvPicPr>
          <p:cNvPr id="6" name="Content Placeholder 5" descr="MPj04024780000[1]">
            <a:extLst>
              <a:ext uri="{FF2B5EF4-FFF2-40B4-BE49-F238E27FC236}">
                <a16:creationId xmlns:a16="http://schemas.microsoft.com/office/drawing/2014/main" id="{054E318B-5DB1-4A90-A336-0C13CC40F831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10" y="1059582"/>
            <a:ext cx="4444332" cy="29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19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599B-762C-4B57-A3BC-9C920E36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causes a decrease in visual field?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2ACDD-8E8F-4F4F-AB64-089F452C8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Glaucoma</a:t>
            </a:r>
          </a:p>
          <a:p>
            <a:r>
              <a:rPr lang="en-AU" dirty="0"/>
              <a:t>CVA (cerebral vascular accident) or stroke</a:t>
            </a:r>
          </a:p>
          <a:p>
            <a:r>
              <a:rPr lang="en-AU" dirty="0"/>
              <a:t>Both age related conditions</a:t>
            </a:r>
          </a:p>
          <a:p>
            <a:endParaRPr lang="en-AU" dirty="0"/>
          </a:p>
        </p:txBody>
      </p:sp>
      <p:pic>
        <p:nvPicPr>
          <p:cNvPr id="5" name="Content Placeholder 4" descr="Pic 5 eye exam perimetry">
            <a:extLst>
              <a:ext uri="{FF2B5EF4-FFF2-40B4-BE49-F238E27FC236}">
                <a16:creationId xmlns:a16="http://schemas.microsoft.com/office/drawing/2014/main" id="{6FB4EB53-1DC4-45D8-9B1C-73316A87F32E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09662"/>
            <a:ext cx="2304256" cy="305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23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0C86-E725-40F0-A956-E606C8C4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Glaucoma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7AA5C-3D34-4C5A-9427-C86A7053D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Disease of optic nerve</a:t>
            </a:r>
          </a:p>
          <a:p>
            <a:r>
              <a:rPr lang="en-AU" dirty="0"/>
              <a:t>Loss of peripheral (side) vision</a:t>
            </a:r>
          </a:p>
          <a:p>
            <a:r>
              <a:rPr lang="en-AU" dirty="0"/>
              <a:t>Prevalence increases with age and family history</a:t>
            </a:r>
          </a:p>
          <a:p>
            <a:r>
              <a:rPr lang="en-AU" dirty="0"/>
              <a:t>Treatment best in early stages</a:t>
            </a:r>
          </a:p>
          <a:p>
            <a:endParaRPr lang="en-AU" dirty="0"/>
          </a:p>
        </p:txBody>
      </p:sp>
      <p:pic>
        <p:nvPicPr>
          <p:cNvPr id="5" name="Picture 4" descr="glaucoma00">
            <a:extLst>
              <a:ext uri="{FF2B5EF4-FFF2-40B4-BE49-F238E27FC236}">
                <a16:creationId xmlns:a16="http://schemas.microsoft.com/office/drawing/2014/main" id="{73CCE509-D7F5-450C-A4C2-F01B30AB2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58008"/>
            <a:ext cx="2232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laucoma01">
            <a:extLst>
              <a:ext uri="{FF2B5EF4-FFF2-40B4-BE49-F238E27FC236}">
                <a16:creationId xmlns:a16="http://schemas.microsoft.com/office/drawing/2014/main" id="{DA36B25D-00E4-4AC1-8A7C-39C89512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86795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521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F657-A023-46EC-9413-66FC72B6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Regular eye exams are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BD156-B07F-4295-A5B6-B86EFE5BD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People who don’t have good vision are more likely to fall</a:t>
            </a:r>
          </a:p>
          <a:p>
            <a:pPr marL="0" indent="0">
              <a:buNone/>
            </a:pPr>
            <a:endParaRPr lang="en-AU" b="1" dirty="0"/>
          </a:p>
          <a:p>
            <a:r>
              <a:rPr lang="en-AU" dirty="0"/>
              <a:t>No referral is required</a:t>
            </a:r>
          </a:p>
          <a:p>
            <a:r>
              <a:rPr lang="en-AU" dirty="0"/>
              <a:t>Eye exams attract a Medicare rebate</a:t>
            </a:r>
          </a:p>
          <a:p>
            <a:r>
              <a:rPr lang="en-AU" dirty="0"/>
              <a:t>Find your local optometrist at:</a:t>
            </a:r>
            <a:br>
              <a:rPr lang="en-AU" dirty="0"/>
            </a:br>
            <a:r>
              <a:rPr lang="en-AU" dirty="0">
                <a:hlinkClick r:id="rId2"/>
              </a:rPr>
              <a:t>https://www.optometry.org.au/find-an-optometrist/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1453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0D06-51DD-4918-8763-B1A3BD9A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/>
              <a:t>Optometrists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B3B58-D8F7-4131-A295-831E17F2A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Provide a thorough vision and eye health exam</a:t>
            </a:r>
          </a:p>
          <a:p>
            <a:r>
              <a:rPr lang="en-AU" dirty="0"/>
              <a:t>Detect and diagnose eye health problems</a:t>
            </a:r>
          </a:p>
          <a:p>
            <a:r>
              <a:rPr lang="en-AU" dirty="0"/>
              <a:t>Prescribe and supply glasses and contact lenses when required</a:t>
            </a:r>
          </a:p>
          <a:p>
            <a:r>
              <a:rPr lang="en-AU" dirty="0"/>
              <a:t>Diagnose and treat eye coordination and focusing problems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395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0339-B7C0-40B8-9564-509C322C1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7776864" cy="540060"/>
          </a:xfrm>
        </p:spPr>
        <p:txBody>
          <a:bodyPr/>
          <a:lstStyle/>
          <a:p>
            <a:r>
              <a:rPr lang="en-AU" altLang="en-US" sz="3600" dirty="0"/>
              <a:t>Download: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56A3B-0855-4380-AA32-EAF4B620B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Guidelines for optometrists to help prevent falls in older patients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(2020)</a:t>
            </a:r>
          </a:p>
        </p:txBody>
      </p:sp>
    </p:spTree>
    <p:extLst>
      <p:ext uri="{BB962C8B-B14F-4D97-AF65-F5344CB8AC3E}">
        <p14:creationId xmlns:p14="http://schemas.microsoft.com/office/powerpoint/2010/main" val="102935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7AA4-629B-4113-817F-70A0D1FF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Visual changes due to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27A0B-C4AA-443D-B1F0-C294623B2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Slower to adjust to altered light levels</a:t>
            </a:r>
          </a:p>
          <a:p>
            <a:r>
              <a:rPr lang="en-AU" dirty="0"/>
              <a:t>More sensitive to glare</a:t>
            </a:r>
          </a:p>
          <a:p>
            <a:r>
              <a:rPr lang="en-AU" dirty="0"/>
              <a:t>Blurred vision</a:t>
            </a:r>
          </a:p>
          <a:p>
            <a:r>
              <a:rPr lang="en-AU" dirty="0"/>
              <a:t>Loss of contrast</a:t>
            </a:r>
          </a:p>
          <a:p>
            <a:r>
              <a:rPr lang="en-AU" dirty="0"/>
              <a:t>Decrease in depth perception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197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154A-5DDE-4FEF-B04B-AC1620F7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Diabetes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4FBA-A32A-4587-96E6-9B0EA67A1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Nearly 5% of Australians have diabetes</a:t>
            </a:r>
          </a:p>
          <a:p>
            <a:r>
              <a:rPr lang="en-AU" dirty="0"/>
              <a:t>More than 70% of people with diabetes will develop diabetes related eye problems within 15 years of diagnosis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582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4E56-AA15-4EF7-A3DE-6385D6CA45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Vision is a risk factor for falls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3F21A-C50A-461C-9186-205C28C5C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788208"/>
            <a:ext cx="6768752" cy="720080"/>
          </a:xfrm>
        </p:spPr>
        <p:txBody>
          <a:bodyPr>
            <a:normAutofit fontScale="92500" lnSpcReduction="1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A number of studies of the risk of falling have found a link with decreased vision</a:t>
            </a: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0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1A1A-2CED-4361-AA73-B7AFCDF7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Different aspects of vision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97194-5293-40FF-8114-81DAE3CC7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AU" dirty="0"/>
              <a:t>Visual acuity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AU" dirty="0"/>
              <a:t>Contrast sensitivity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AU" dirty="0"/>
              <a:t>Visual field ( your side vision) 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06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E9A4-8CBC-4A0F-873E-558E94F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Different aspects of vision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6890E-FA2D-4082-B289-0942CEB1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AU" dirty="0"/>
              <a:t>Visual acuity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A measure of how clearly you can see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Measured with a letter chart at a distance (usually 6m)</a:t>
            </a:r>
          </a:p>
        </p:txBody>
      </p:sp>
      <p:pic>
        <p:nvPicPr>
          <p:cNvPr id="5" name="Content Placeholder 4" descr="MPj03143600000[1]">
            <a:extLst>
              <a:ext uri="{FF2B5EF4-FFF2-40B4-BE49-F238E27FC236}">
                <a16:creationId xmlns:a16="http://schemas.microsoft.com/office/drawing/2014/main" id="{6059DAB5-2352-4C78-86B6-CFFC4910F1C4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47" y="958850"/>
            <a:ext cx="193125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7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17C1-4668-4D18-A4FE-3D62F211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causes a decrease in visual acuity?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EB233-8877-4849-89EB-A6344AC91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Refractive errors</a:t>
            </a:r>
          </a:p>
          <a:p>
            <a:pPr lvl="1"/>
            <a:r>
              <a:rPr lang="en-AU" dirty="0"/>
              <a:t>Short-sightedness</a:t>
            </a:r>
          </a:p>
          <a:p>
            <a:pPr lvl="1"/>
            <a:r>
              <a:rPr lang="en-AU" dirty="0"/>
              <a:t>Long-sightedness</a:t>
            </a:r>
          </a:p>
          <a:p>
            <a:pPr lvl="1"/>
            <a:r>
              <a:rPr lang="en-AU" dirty="0"/>
              <a:t>Astigmatism</a:t>
            </a:r>
          </a:p>
          <a:p>
            <a:pPr lvl="1"/>
            <a:r>
              <a:rPr lang="en-AU" dirty="0"/>
              <a:t>Presbyopia</a:t>
            </a:r>
          </a:p>
          <a:p>
            <a:r>
              <a:rPr lang="en-AU" dirty="0"/>
              <a:t>Eye disease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860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271B-2432-4F60-9D3E-979B96E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Diagram of an eye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549D15-037B-4D1A-8E0D-F96D27157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71550"/>
            <a:ext cx="7488831" cy="3920285"/>
          </a:xfrm>
        </p:spPr>
      </p:pic>
    </p:spTree>
    <p:extLst>
      <p:ext uri="{BB962C8B-B14F-4D97-AF65-F5344CB8AC3E}">
        <p14:creationId xmlns:p14="http://schemas.microsoft.com/office/powerpoint/2010/main" val="3788405716"/>
      </p:ext>
    </p:extLst>
  </p:cSld>
  <p:clrMapOvr>
    <a:masterClrMapping/>
  </p:clrMapOvr>
</p:sld>
</file>

<file path=ppt/theme/theme1.xml><?xml version="1.0" encoding="utf-8"?>
<a:theme xmlns:a="http://schemas.openxmlformats.org/drawingml/2006/main" name="Optometry Australia PowerPoint Template - 2018 Widescreen">
  <a:themeElements>
    <a:clrScheme name="GVFL Consumer-Facing">
      <a:dk1>
        <a:srgbClr val="414142"/>
      </a:dk1>
      <a:lt1>
        <a:sysClr val="window" lastClr="FFFFFF"/>
      </a:lt1>
      <a:dk2>
        <a:srgbClr val="58595B"/>
      </a:dk2>
      <a:lt2>
        <a:srgbClr val="D0D2D3"/>
      </a:lt2>
      <a:accent1>
        <a:srgbClr val="FFE133"/>
      </a:accent1>
      <a:accent2>
        <a:srgbClr val="167BB3"/>
      </a:accent2>
      <a:accent3>
        <a:srgbClr val="C84650"/>
      </a:accent3>
      <a:accent4>
        <a:srgbClr val="CD644B"/>
      </a:accent4>
      <a:accent5>
        <a:srgbClr val="73B973"/>
      </a:accent5>
      <a:accent6>
        <a:srgbClr val="008C7D"/>
      </a:accent6>
      <a:hlink>
        <a:srgbClr val="285FAA"/>
      </a:hlink>
      <a:folHlink>
        <a:srgbClr val="002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VFL consumer-facing PPT - Jan 2021" id="{73F43CA8-B85C-4FFD-854C-E03CF502BFA5}" vid="{2CC4DC1C-9AC1-4D37-830B-BC1A28E84E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A920237-B42A-4F9F-A240-1111403FCF6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B855CD-3A87-4E4C-A6A1-0B2FBB3DB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71FD30-0804-4273-9019-20078E4D6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530</Words>
  <Application>Microsoft Office PowerPoint</Application>
  <PresentationFormat>On-screen Show (16:9)</PresentationFormat>
  <Paragraphs>112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Fira Sans Light</vt:lpstr>
      <vt:lpstr>Rockwell</vt:lpstr>
      <vt:lpstr>Verdana</vt:lpstr>
      <vt:lpstr>Wingdings</vt:lpstr>
      <vt:lpstr>Optometry Australia PowerPoint Template - 2018 Widescreen</vt:lpstr>
      <vt:lpstr>Falls prevention</vt:lpstr>
      <vt:lpstr>As you get older, so do your eyes</vt:lpstr>
      <vt:lpstr>Visual changes due to age</vt:lpstr>
      <vt:lpstr>Diabetes facts</vt:lpstr>
      <vt:lpstr>Vision is a risk factor for falls</vt:lpstr>
      <vt:lpstr>Different aspects of vision to consider</vt:lpstr>
      <vt:lpstr>Different aspects of vision to consider</vt:lpstr>
      <vt:lpstr>What causes a decrease in visual acuity?</vt:lpstr>
      <vt:lpstr>Diagram of an eye</vt:lpstr>
      <vt:lpstr>Normal focus</vt:lpstr>
      <vt:lpstr>Short sightedness (myopia)</vt:lpstr>
      <vt:lpstr>Long sightedness (myopia)</vt:lpstr>
      <vt:lpstr>Astigmatism</vt:lpstr>
      <vt:lpstr>Presbyopia</vt:lpstr>
      <vt:lpstr>Different aspects of vision to consider</vt:lpstr>
      <vt:lpstr>What causes a decrease in contrast sensitivity?</vt:lpstr>
      <vt:lpstr>Cataract</vt:lpstr>
      <vt:lpstr>Age-related macular degeneration</vt:lpstr>
      <vt:lpstr>Normal retina</vt:lpstr>
      <vt:lpstr>Age-related macular degeneration</vt:lpstr>
      <vt:lpstr>Diabetic retinopathy</vt:lpstr>
      <vt:lpstr>Diabetic retinopathy</vt:lpstr>
      <vt:lpstr>Different aspects of vision to consider</vt:lpstr>
      <vt:lpstr>What causes a decrease in visual field?</vt:lpstr>
      <vt:lpstr>Glaucoma</vt:lpstr>
      <vt:lpstr>Regular eye exams are important</vt:lpstr>
      <vt:lpstr>Optometrists</vt:lpstr>
      <vt:lpstr>Download: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Lachlan Hessing</dc:creator>
  <cp:lastModifiedBy>Lachlan Hessing</cp:lastModifiedBy>
  <cp:revision>17</cp:revision>
  <cp:lastPrinted>2015-07-21T02:20:38Z</cp:lastPrinted>
  <dcterms:created xsi:type="dcterms:W3CDTF">2021-01-07T22:44:32Z</dcterms:created>
  <dcterms:modified xsi:type="dcterms:W3CDTF">2021-01-12T00:56:16Z</dcterms:modified>
</cp:coreProperties>
</file>