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85" r:id="rId8"/>
    <p:sldId id="286" r:id="rId9"/>
    <p:sldId id="287" r:id="rId10"/>
    <p:sldId id="288" r:id="rId11"/>
    <p:sldId id="289" r:id="rId12"/>
    <p:sldId id="292" r:id="rId13"/>
    <p:sldId id="291" r:id="rId14"/>
    <p:sldId id="290" r:id="rId15"/>
    <p:sldId id="293" r:id="rId16"/>
    <p:sldId id="294" r:id="rId17"/>
    <p:sldId id="295" r:id="rId18"/>
    <p:sldId id="296" r:id="rId19"/>
    <p:sldId id="271" r:id="rId20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6"/>
            <p14:sldId id="257"/>
            <p14:sldId id="258"/>
            <p14:sldId id="285"/>
            <p14:sldId id="286"/>
            <p14:sldId id="287"/>
            <p14:sldId id="288"/>
            <p14:sldId id="289"/>
            <p14:sldId id="292"/>
            <p14:sldId id="291"/>
            <p14:sldId id="290"/>
            <p14:sldId id="293"/>
            <p14:sldId id="294"/>
            <p14:sldId id="295"/>
            <p14:sldId id="29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BB3"/>
    <a:srgbClr val="3C414B"/>
    <a:srgbClr val="CD6496"/>
    <a:srgbClr val="C84650"/>
    <a:srgbClr val="CD644B"/>
    <a:srgbClr val="008C7D"/>
    <a:srgbClr val="73B973"/>
    <a:srgbClr val="46468C"/>
    <a:srgbClr val="3CB4F0"/>
    <a:srgbClr val="28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6" d="100"/>
          <a:sy n="136" d="100"/>
        </p:scale>
        <p:origin x="792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12/01/2021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12/01/2021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24DD1-F817-49E8-8C52-E99C464E39F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E894-D2A5-4E47-A723-E90C38CCC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30A0B-4E3A-4195-8190-476B8287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E14-CAD9-41D7-9249-11C413AD364B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29472B-E81D-447E-BF29-4F041684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823507-1CB7-4AAD-9D87-14F7110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7E67-CE18-47E0-A3FF-9DF797CF4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AA657-B6C6-4E20-B6D5-F18F8D3A1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23924-7BF4-4BE9-A852-A222E678C5A4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A7E3C-36F4-4AB6-84F5-91C692D0E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F36841-0414-476A-85FC-49439754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C846B7-B6BC-4B7F-AD65-09A35249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6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50A316-2A31-4D0D-9AA0-38842B2022C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A89C5-6405-4049-9AC7-EFD564C1F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C521F-22B8-49F0-BF02-BC63478D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756137-E79B-4125-9251-A46B510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E9378-AD98-452F-8893-EDC90660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E947A-2961-4F9B-B9F0-BAF893C7CB8C}"/>
              </a:ext>
            </a:extLst>
          </p:cNvPr>
          <p:cNvSpPr/>
          <p:nvPr userDrawn="1"/>
        </p:nvSpPr>
        <p:spPr>
          <a:xfrm>
            <a:off x="-3958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26589-890E-403F-9F13-9298125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C2AEE-2B97-4077-B607-4D6E6BD7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668D5-4EE3-4B55-8C76-AE01407F6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7397A-F948-43E0-B8DC-23016894D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4" r:id="rId11"/>
    <p:sldLayoutId id="2147483739" r:id="rId12"/>
    <p:sldLayoutId id="214748371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ometry.org.au/find-an-optometrist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sionforlife.com.au/vision-problems/glaucom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D1E92-111C-41EB-8682-98F10A7D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83918"/>
            <a:ext cx="6480720" cy="576064"/>
          </a:xfrm>
        </p:spPr>
        <p:txBody>
          <a:bodyPr/>
          <a:lstStyle/>
          <a:p>
            <a:r>
              <a:rPr lang="en-AU" dirty="0"/>
              <a:t>Glaucoma</a:t>
            </a:r>
          </a:p>
        </p:txBody>
      </p:sp>
    </p:spTree>
    <p:extLst>
      <p:ext uri="{BB962C8B-B14F-4D97-AF65-F5344CB8AC3E}">
        <p14:creationId xmlns:p14="http://schemas.microsoft.com/office/powerpoint/2010/main" val="8314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F9C0-86CB-482E-B0A0-CE18BAD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for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6B85-F41F-4D0C-B045-A27BD1BA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Visual field test</a:t>
            </a:r>
          </a:p>
          <a:p>
            <a:pPr marL="0" indent="0">
              <a:buNone/>
            </a:pPr>
            <a:r>
              <a:rPr lang="en-AU" dirty="0"/>
              <a:t>Usually a computerised test</a:t>
            </a:r>
          </a:p>
          <a:p>
            <a:r>
              <a:rPr lang="en-AU" dirty="0"/>
              <a:t>Lights are shone in central and side vision </a:t>
            </a:r>
          </a:p>
          <a:p>
            <a:r>
              <a:rPr lang="en-AU" dirty="0"/>
              <a:t>Patient presses a button each time these lights are seen</a:t>
            </a:r>
          </a:p>
          <a:p>
            <a:endParaRPr lang="en-AU" dirty="0"/>
          </a:p>
        </p:txBody>
      </p:sp>
      <p:pic>
        <p:nvPicPr>
          <p:cNvPr id="5" name="Content Placeholder 4" descr="Pic 5 eye exam perimetry">
            <a:extLst>
              <a:ext uri="{FF2B5EF4-FFF2-40B4-BE49-F238E27FC236}">
                <a16:creationId xmlns:a16="http://schemas.microsoft.com/office/drawing/2014/main" id="{E21461C1-08CE-4296-B5A3-313D4B52A3C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986732"/>
            <a:ext cx="2808310" cy="37238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2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F9C0-86CB-482E-B0A0-CE18BAD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for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6B85-F41F-4D0C-B045-A27BD1B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OCT (optical coherence tomography) </a:t>
            </a:r>
          </a:p>
          <a:p>
            <a:pPr marL="0" indent="0">
              <a:buNone/>
            </a:pPr>
            <a:r>
              <a:rPr lang="en-AU" dirty="0"/>
              <a:t>A computerised scan of your optic nerve and retina 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951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4DEE-08A1-4E88-9601-628EC24B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Treatment for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9901-D38E-449C-8A36-0CAF85B0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Medications</a:t>
            </a:r>
          </a:p>
          <a:p>
            <a:r>
              <a:rPr lang="en-AU" dirty="0"/>
              <a:t>Surgery</a:t>
            </a:r>
          </a:p>
          <a:p>
            <a:r>
              <a:rPr lang="en-AU" dirty="0"/>
              <a:t>Regular monitoring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altLang="en-US" sz="1800" b="1" dirty="0"/>
              <a:t>Early detection and treatment is vital</a:t>
            </a:r>
          </a:p>
          <a:p>
            <a:r>
              <a:rPr lang="en-AU" dirty="0"/>
              <a:t>Once vision is lost from glaucoma it can’t be restored</a:t>
            </a:r>
          </a:p>
          <a:p>
            <a:r>
              <a:rPr lang="en-AU" dirty="0"/>
              <a:t>It is often hard for you to notice any changes in your own side vision until they are advanced</a:t>
            </a:r>
          </a:p>
          <a:p>
            <a:pPr marL="0" indent="0">
              <a:buNone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5440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459F-D2D6-42E8-8564-1F00801F2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851670"/>
            <a:ext cx="6984776" cy="540060"/>
          </a:xfrm>
        </p:spPr>
        <p:txBody>
          <a:bodyPr/>
          <a:lstStyle/>
          <a:p>
            <a:r>
              <a:rPr lang="en-AU" altLang="en-US" sz="3600" dirty="0"/>
              <a:t>An eye exam every 2 years is recommended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F26AD-BC7B-40A8-A16C-F05514DC9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859782"/>
            <a:ext cx="6984776" cy="361206"/>
          </a:xfrm>
        </p:spPr>
        <p:txBody>
          <a:bodyPr>
            <a:normAutofit fontScale="62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Anyone over 40 AND anyone with a family history of glaucoma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6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01EC-6203-4824-B8D3-53B8E736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Optometrists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6F53-397B-4A78-B65A-44602827D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 comprehensive visual exam</a:t>
            </a:r>
          </a:p>
          <a:p>
            <a:r>
              <a:rPr lang="en-AU" dirty="0"/>
              <a:t>Detect and diagnose eye health problems</a:t>
            </a:r>
          </a:p>
          <a:p>
            <a:r>
              <a:rPr lang="en-AU" dirty="0"/>
              <a:t>Prescribe and supply glasses and contact lenses when required</a:t>
            </a:r>
          </a:p>
          <a:p>
            <a:r>
              <a:rPr lang="en-AU" dirty="0"/>
              <a:t>Diagnose and treat eye coordination and focussing problems</a:t>
            </a:r>
          </a:p>
        </p:txBody>
      </p:sp>
    </p:spTree>
    <p:extLst>
      <p:ext uri="{BB962C8B-B14F-4D97-AF65-F5344CB8AC3E}">
        <p14:creationId xmlns:p14="http://schemas.microsoft.com/office/powerpoint/2010/main" val="119565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3B80-8347-4C2E-89D0-CF174D053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704856" cy="540060"/>
          </a:xfrm>
        </p:spPr>
        <p:txBody>
          <a:bodyPr/>
          <a:lstStyle/>
          <a:p>
            <a:r>
              <a:rPr lang="en-AU" dirty="0"/>
              <a:t>To find an optometrist in your area: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FA876-25CD-4C7D-AFE7-558FC63E1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63057"/>
            <a:ext cx="6984776" cy="361206"/>
          </a:xfrm>
        </p:spPr>
        <p:txBody>
          <a:bodyPr>
            <a:normAutofit fontScale="850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www.optometry.org.au/find-an-optometrist/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3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0339-B7C0-40B8-9564-509C322C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776864" cy="540060"/>
          </a:xfrm>
        </p:spPr>
        <p:txBody>
          <a:bodyPr/>
          <a:lstStyle/>
          <a:p>
            <a:r>
              <a:rPr lang="en-AU" altLang="en-US" sz="3600" dirty="0"/>
              <a:t>Read more about glaucoma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6A3B-0855-4380-AA32-EAF4B620B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http://www.goodvisionforlife.com.au/vision-problems/glaucoma/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3450-1776-42F7-9DAE-A9F28017A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037792"/>
            <a:ext cx="6984776" cy="540060"/>
          </a:xfrm>
        </p:spPr>
        <p:txBody>
          <a:bodyPr/>
          <a:lstStyle/>
          <a:p>
            <a:r>
              <a:rPr lang="en-AU" dirty="0"/>
              <a:t>What is glaucoma?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A83A4-5E5A-495B-AD7C-E2CA6B362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1080120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Glaucoma is a degenerative disease of the optic nerve.</a:t>
            </a: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In its most severe form, glaucoma can result in tunnel vision or blindness</a:t>
            </a:r>
          </a:p>
        </p:txBody>
      </p:sp>
    </p:spTree>
    <p:extLst>
      <p:ext uri="{BB962C8B-B14F-4D97-AF65-F5344CB8AC3E}">
        <p14:creationId xmlns:p14="http://schemas.microsoft.com/office/powerpoint/2010/main" val="310111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9A4D-856F-4DE2-8504-B11BB737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optic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8E41-04A5-40C4-A660-51063DA3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function of the optic nerve is to transmit information from the eye to the brain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115B7-D5C1-4992-8835-A10566AE273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50417"/>
            <a:ext cx="4104456" cy="33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Veins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Damage to the optic nerve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pic>
        <p:nvPicPr>
          <p:cNvPr id="16" name="Picture 1" descr="Screen Shot 2021-01-06 at 3.16.39 pm.png">
            <a:extLst>
              <a:ext uri="{FF2B5EF4-FFF2-40B4-BE49-F238E27FC236}">
                <a16:creationId xmlns:a16="http://schemas.microsoft.com/office/drawing/2014/main" id="{972C6D2B-CDDC-4A44-BB88-891E5E16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33" y="1175573"/>
            <a:ext cx="3723032" cy="266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302478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7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69D2-59E9-4B66-A218-C283EF89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Side-by-side comparison</a:t>
            </a:r>
          </a:p>
        </p:txBody>
      </p:sp>
      <p:pic>
        <p:nvPicPr>
          <p:cNvPr id="8" name="Picture 2" descr="http://www.ironwoodeyecare.com/Eye_Conditions/images/glaucoma.jpg">
            <a:extLst>
              <a:ext uri="{FF2B5EF4-FFF2-40B4-BE49-F238E27FC236}">
                <a16:creationId xmlns:a16="http://schemas.microsoft.com/office/drawing/2014/main" id="{886CBD58-AA1E-4FBC-9CFB-A4C643399F67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>
            <a:fillRect/>
          </a:stretch>
        </p:blipFill>
        <p:spPr bwMode="auto">
          <a:xfrm>
            <a:off x="4740091" y="1204851"/>
            <a:ext cx="3911968" cy="260997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laucoma.org/uploads/optic-nerve-comparison_290.jpg">
            <a:extLst>
              <a:ext uri="{FF2B5EF4-FFF2-40B4-BE49-F238E27FC236}">
                <a16:creationId xmlns:a16="http://schemas.microsoft.com/office/drawing/2014/main" id="{5650F6A3-40C6-40B1-B967-9F9F7FBBA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/>
          <a:stretch>
            <a:fillRect/>
          </a:stretch>
        </p:blipFill>
        <p:spPr bwMode="auto">
          <a:xfrm>
            <a:off x="572762" y="1204850"/>
            <a:ext cx="3750328" cy="260997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8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3BEF-B9E6-456F-99EB-A6AAB36E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Detecting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B41C9-C9E2-4ADE-B3AE-F03BB560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pressure inside the eyeball may be higher than normal</a:t>
            </a:r>
          </a:p>
          <a:p>
            <a:r>
              <a:rPr lang="en-AU" dirty="0"/>
              <a:t>Glaucoma is extremely difficult to detect yourself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Main risk factors:</a:t>
            </a:r>
          </a:p>
          <a:p>
            <a:r>
              <a:rPr lang="en-AU" dirty="0"/>
              <a:t>Age: over 40</a:t>
            </a:r>
          </a:p>
          <a:p>
            <a:r>
              <a:rPr lang="en-AU" dirty="0"/>
              <a:t>Family history: siblings, parents</a:t>
            </a:r>
          </a:p>
        </p:txBody>
      </p:sp>
    </p:spTree>
    <p:extLst>
      <p:ext uri="{BB962C8B-B14F-4D97-AF65-F5344CB8AC3E}">
        <p14:creationId xmlns:p14="http://schemas.microsoft.com/office/powerpoint/2010/main" val="263160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F9C0-86CB-482E-B0A0-CE18BAD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for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6B85-F41F-4D0C-B045-A27BD1BA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Tonometry</a:t>
            </a:r>
          </a:p>
          <a:p>
            <a:r>
              <a:rPr lang="en-AU" dirty="0"/>
              <a:t>Measures the pressure inside the eyeball by:</a:t>
            </a:r>
          </a:p>
          <a:p>
            <a:pPr lvl="1"/>
            <a:r>
              <a:rPr lang="en-AU" dirty="0"/>
              <a:t>Non-contact tonometry</a:t>
            </a:r>
          </a:p>
          <a:p>
            <a:pPr lvl="2"/>
            <a:r>
              <a:rPr lang="en-AU" dirty="0"/>
              <a:t>e.g. a puff of air</a:t>
            </a:r>
          </a:p>
          <a:p>
            <a:pPr lvl="1"/>
            <a:r>
              <a:rPr lang="en-AU" dirty="0"/>
              <a:t>Contact tonometry</a:t>
            </a:r>
          </a:p>
          <a:p>
            <a:pPr lvl="2"/>
            <a:r>
              <a:rPr lang="en-AU" dirty="0"/>
              <a:t>usually involves the use of drops	</a:t>
            </a:r>
          </a:p>
          <a:p>
            <a:endParaRPr lang="en-AU" dirty="0"/>
          </a:p>
        </p:txBody>
      </p:sp>
      <p:pic>
        <p:nvPicPr>
          <p:cNvPr id="5" name="Content Placeholder 4" descr="Inserting eyedrops">
            <a:extLst>
              <a:ext uri="{FF2B5EF4-FFF2-40B4-BE49-F238E27FC236}">
                <a16:creationId xmlns:a16="http://schemas.microsoft.com/office/drawing/2014/main" id="{8C044D5C-F4E0-475C-8034-0208E9BD2059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1590"/>
            <a:ext cx="3903042" cy="2448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6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F9C0-86CB-482E-B0A0-CE18BAD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for 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6B85-F41F-4D0C-B045-A27BD1B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352927" cy="310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Ophthalmoscopy</a:t>
            </a:r>
          </a:p>
          <a:p>
            <a:r>
              <a:rPr lang="en-AU" dirty="0"/>
              <a:t>Use of a bright light to examine the retina</a:t>
            </a:r>
          </a:p>
          <a:p>
            <a:r>
              <a:rPr lang="en-AU" dirty="0"/>
              <a:t> Appraisal of the optic nerve head</a:t>
            </a:r>
          </a:p>
          <a:p>
            <a:pPr lvl="1"/>
            <a:r>
              <a:rPr lang="en-AU" dirty="0"/>
              <a:t>colour</a:t>
            </a:r>
          </a:p>
          <a:p>
            <a:pPr lvl="1"/>
            <a:r>
              <a:rPr lang="en-AU" dirty="0"/>
              <a:t>shape</a:t>
            </a:r>
          </a:p>
          <a:p>
            <a:pPr lvl="1"/>
            <a:r>
              <a:rPr lang="en-AU" dirty="0"/>
              <a:t>cup in centre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0184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325</Words>
  <Application>Microsoft Office PowerPoint</Application>
  <PresentationFormat>On-screen Show (16:9)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Glaucoma</vt:lpstr>
      <vt:lpstr>What is glaucoma?</vt:lpstr>
      <vt:lpstr>The optic nerve</vt:lpstr>
      <vt:lpstr>Normal retina</vt:lpstr>
      <vt:lpstr>Damage to the optic nerve</vt:lpstr>
      <vt:lpstr>Side-by-side comparison</vt:lpstr>
      <vt:lpstr>Detecting glaucoma</vt:lpstr>
      <vt:lpstr>Tests for glaucoma</vt:lpstr>
      <vt:lpstr>Tests for glaucoma</vt:lpstr>
      <vt:lpstr>Tests for glaucoma</vt:lpstr>
      <vt:lpstr>Tests for glaucoma</vt:lpstr>
      <vt:lpstr>Treatment for glaucoma</vt:lpstr>
      <vt:lpstr>An eye exam every 2 years is recommended</vt:lpstr>
      <vt:lpstr>Optometrists</vt:lpstr>
      <vt:lpstr>To find an optometrist in your area:</vt:lpstr>
      <vt:lpstr>Read more about glaucoma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15</cp:revision>
  <cp:lastPrinted>2015-07-21T02:20:38Z</cp:lastPrinted>
  <dcterms:created xsi:type="dcterms:W3CDTF">2021-01-07T22:44:32Z</dcterms:created>
  <dcterms:modified xsi:type="dcterms:W3CDTF">2021-01-12T00:59:47Z</dcterms:modified>
</cp:coreProperties>
</file>